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82"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7772400" cy="10058400"/>
  <p:notesSz cx="6858000" cy="9144000"/>
  <p:embeddedFontLst>
    <p:embeddedFont>
      <p:font typeface="29LT Zawi" panose="020B0604020202020204" charset="-78"/>
      <p:regular r:id="rId27"/>
    </p:embeddedFont>
    <p:embeddedFont>
      <p:font typeface="Aileron" panose="020B0604020202020204" charset="0"/>
      <p:regular r:id="rId28"/>
    </p:embeddedFont>
    <p:embeddedFont>
      <p:font typeface="Aileron Bold" panose="020B0604020202020204" charset="0"/>
      <p:regular r:id="rId29"/>
    </p:embeddedFont>
    <p:embeddedFont>
      <p:font typeface="Aileron Bold Italics" panose="020B0604020202020204" charset="0"/>
      <p:regular r:id="rId30"/>
    </p:embeddedFont>
    <p:embeddedFont>
      <p:font typeface="Aileron Italics" panose="020B0604020202020204" charset="0"/>
      <p:regular r:id="rId31"/>
    </p:embeddedFont>
    <p:embeddedFont>
      <p:font typeface="Aileron Light" panose="020B0604020202020204" charset="0"/>
      <p:regular r:id="rId32"/>
    </p:embeddedFont>
    <p:embeddedFont>
      <p:font typeface="Aileron Light Italics" panose="020B0604020202020204" charset="0"/>
      <p:regular r:id="rId33"/>
    </p:embeddedFont>
    <p:embeddedFont>
      <p:font typeface="Aileron Thin" panose="020B0604020202020204" charset="0"/>
      <p:regular r:id="rId34"/>
    </p:embeddedFont>
    <p:embeddedFont>
      <p:font typeface="Aileron Thin Italics" panose="020B0604020202020204" charset="0"/>
      <p:regular r:id="rId35"/>
    </p:embeddedFont>
    <p:embeddedFont>
      <p:font typeface="Arial Bold" panose="020B0704020202020204" pitchFamily="34" charset="0"/>
      <p:regular r:id="rId36"/>
      <p:bold r:id="rId37"/>
    </p:embeddedFont>
    <p:embeddedFont>
      <p:font typeface="Arial Bold Italics" panose="020B0604020202020204" charset="0"/>
      <p:regular r:id="rId38"/>
    </p:embeddedFont>
    <p:embeddedFont>
      <p:font typeface="Canva Sans Bold" panose="020B0604020202020204" charset="0"/>
      <p:regular r:id="rId39"/>
    </p:embeddedFont>
    <p:embeddedFont>
      <p:font typeface="Canva Sans Bold Italics" panose="020B0604020202020204" charset="0"/>
      <p:regular r:id="rId40"/>
    </p:embeddedFont>
    <p:embeddedFont>
      <p:font typeface="Canva Student Font" panose="020B0604020202020204" charset="0"/>
      <p:regular r:id="rId41"/>
    </p:embeddedFont>
    <p:embeddedFont>
      <p:font typeface="Cardo Bold" panose="020B0604020202020204" charset="-79"/>
      <p:regular r:id="rId42"/>
    </p:embeddedFont>
    <p:embeddedFont>
      <p:font typeface="Cardo Italics" panose="020B0604020202020204" charset="-79"/>
      <p:regular r:id="rId43"/>
    </p:embeddedFont>
    <p:embeddedFont>
      <p:font typeface="Halimum" panose="020B0604020202020204" charset="0"/>
      <p:regular r:id="rId44"/>
    </p:embeddedFont>
    <p:embeddedFont>
      <p:font typeface="Neue Machina Ultra-Bold" panose="020B0604020202020204" charset="0"/>
      <p:regular r:id="rId45"/>
    </p:embeddedFont>
    <p:embeddedFont>
      <p:font typeface="Proxima Nova"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4" d="100"/>
          <a:sy n="104" d="100"/>
        </p:scale>
        <p:origin x="394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317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www.mssander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hyperlink" Target="http://www.mssanders.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mssanders.com" TargetMode="Externa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www.mssanders.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mssanders.com"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www.mssanders.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www.mssanders.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mssanders.com/" TargetMode="External"/><Relationship Id="rId1" Type="http://schemas.openxmlformats.org/officeDocument/2006/relationships/slideLayout" Target="../slideLayouts/slideLayout7.xml"/><Relationship Id="rId5" Type="http://schemas.openxmlformats.org/officeDocument/2006/relationships/hyperlink" Target="http://www.mssanders.com" TargetMode="Externa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mssanders.com"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hyperlink" Target="http://www.mssanders.com"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mssanders.com"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hyperlink" Target="http://www.mssanders.com" TargetMode="External"/><Relationship Id="rId2" Type="http://schemas.openxmlformats.org/officeDocument/2006/relationships/hyperlink" Target="http://www.mssanders.com/"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www.mssanders.com" TargetMode="Externa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hyperlink" Target="http://www.mssanders.com" TargetMode="External"/><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hyperlink" Target="http://www.mssanders.co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mssanders.com"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www.mssanders.com"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www.mssander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mssanders.com/" TargetMode="External"/><Relationship Id="rId1" Type="http://schemas.openxmlformats.org/officeDocument/2006/relationships/slideLayout" Target="../slideLayouts/slideLayout12.xml"/><Relationship Id="rId4" Type="http://schemas.openxmlformats.org/officeDocument/2006/relationships/hyperlink" Target="http://www.mssander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www.mssander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www.mssanders.com"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mssanders.com" TargetMode="Externa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www.mssanders.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mssanders.com"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mssanders.com/" TargetMode="External"/><Relationship Id="rId1" Type="http://schemas.openxmlformats.org/officeDocument/2006/relationships/slideLayout" Target="../slideLayouts/slideLayout7.xml"/><Relationship Id="rId6" Type="http://schemas.openxmlformats.org/officeDocument/2006/relationships/hyperlink" Target="http://www.mssanders.com" TargetMode="External"/><Relationship Id="rId5" Type="http://schemas.openxmlformats.org/officeDocument/2006/relationships/image" Target="../media/image1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AutoShape 2"/>
          <p:cNvSpPr/>
          <p:nvPr/>
        </p:nvSpPr>
        <p:spPr>
          <a:xfrm>
            <a:off x="200265" y="501995"/>
            <a:ext cx="7371870" cy="0"/>
          </a:xfrm>
          <a:prstGeom prst="line">
            <a:avLst/>
          </a:prstGeom>
          <a:ln w="9525" cap="flat">
            <a:solidFill>
              <a:srgbClr val="1A1817"/>
            </a:solidFill>
            <a:prstDash val="solid"/>
            <a:headEnd type="none" w="sm" len="sm"/>
            <a:tailEnd type="none" w="sm" len="sm"/>
          </a:ln>
        </p:spPr>
        <p:txBody>
          <a:bodyPr/>
          <a:lstStyle/>
          <a:p>
            <a:endParaRPr lang="en-US"/>
          </a:p>
        </p:txBody>
      </p:sp>
      <p:sp>
        <p:nvSpPr>
          <p:cNvPr id="3" name="AutoShape 3"/>
          <p:cNvSpPr/>
          <p:nvPr/>
        </p:nvSpPr>
        <p:spPr>
          <a:xfrm>
            <a:off x="200226" y="9553605"/>
            <a:ext cx="7371948" cy="0"/>
          </a:xfrm>
          <a:prstGeom prst="line">
            <a:avLst/>
          </a:prstGeom>
          <a:ln w="9525" cap="flat">
            <a:solidFill>
              <a:srgbClr val="1A1817"/>
            </a:solidFill>
            <a:prstDash val="solid"/>
            <a:headEnd type="none" w="sm" len="sm"/>
            <a:tailEnd type="none" w="sm" len="sm"/>
          </a:ln>
        </p:spPr>
        <p:txBody>
          <a:bodyPr/>
          <a:lstStyle/>
          <a:p>
            <a:endParaRPr lang="en-US"/>
          </a:p>
        </p:txBody>
      </p:sp>
      <p:sp>
        <p:nvSpPr>
          <p:cNvPr id="4" name="Freeform 4"/>
          <p:cNvSpPr/>
          <p:nvPr/>
        </p:nvSpPr>
        <p:spPr>
          <a:xfrm>
            <a:off x="3232675" y="8397031"/>
            <a:ext cx="1297701" cy="1097091"/>
          </a:xfrm>
          <a:custGeom>
            <a:avLst/>
            <a:gdLst/>
            <a:ahLst/>
            <a:cxnLst/>
            <a:rect l="l" t="t" r="r" b="b"/>
            <a:pathLst>
              <a:path w="1297701" h="1097091">
                <a:moveTo>
                  <a:pt x="0" y="0"/>
                </a:moveTo>
                <a:lnTo>
                  <a:pt x="1297701" y="0"/>
                </a:lnTo>
                <a:lnTo>
                  <a:pt x="1297701" y="1097090"/>
                </a:lnTo>
                <a:lnTo>
                  <a:pt x="0" y="1097090"/>
                </a:lnTo>
                <a:lnTo>
                  <a:pt x="0" y="0"/>
                </a:lnTo>
                <a:close/>
              </a:path>
            </a:pathLst>
          </a:custGeom>
          <a:blipFill>
            <a:blip r:embed="rId2"/>
            <a:stretch>
              <a:fillRect/>
            </a:stretch>
          </a:blipFill>
        </p:spPr>
        <p:txBody>
          <a:bodyPr/>
          <a:lstStyle/>
          <a:p>
            <a:endParaRPr lang="en-US"/>
          </a:p>
        </p:txBody>
      </p:sp>
      <p:sp>
        <p:nvSpPr>
          <p:cNvPr id="5" name="Freeform 5"/>
          <p:cNvSpPr/>
          <p:nvPr/>
        </p:nvSpPr>
        <p:spPr>
          <a:xfrm>
            <a:off x="1994704" y="3601742"/>
            <a:ext cx="3907123" cy="4307846"/>
          </a:xfrm>
          <a:custGeom>
            <a:avLst/>
            <a:gdLst/>
            <a:ahLst/>
            <a:cxnLst/>
            <a:rect l="l" t="t" r="r" b="b"/>
            <a:pathLst>
              <a:path w="3907123" h="4307846">
                <a:moveTo>
                  <a:pt x="0" y="0"/>
                </a:moveTo>
                <a:lnTo>
                  <a:pt x="3907124" y="0"/>
                </a:lnTo>
                <a:lnTo>
                  <a:pt x="3907124" y="4307846"/>
                </a:lnTo>
                <a:lnTo>
                  <a:pt x="0" y="4307846"/>
                </a:lnTo>
                <a:lnTo>
                  <a:pt x="0" y="0"/>
                </a:lnTo>
                <a:close/>
              </a:path>
            </a:pathLst>
          </a:custGeom>
          <a:blipFill>
            <a:blip r:embed="rId3"/>
            <a:stretch>
              <a:fillRect l="-2188" t="-6818" r="-2188"/>
            </a:stretch>
          </a:blipFill>
        </p:spPr>
        <p:txBody>
          <a:bodyPr/>
          <a:lstStyle/>
          <a:p>
            <a:endParaRPr lang="en-US"/>
          </a:p>
        </p:txBody>
      </p:sp>
      <p:sp>
        <p:nvSpPr>
          <p:cNvPr id="6" name="TextBox 6"/>
          <p:cNvSpPr txBox="1"/>
          <p:nvPr/>
        </p:nvSpPr>
        <p:spPr>
          <a:xfrm>
            <a:off x="4280631" y="172080"/>
            <a:ext cx="2900731" cy="234680"/>
          </a:xfrm>
          <a:prstGeom prst="rect">
            <a:avLst/>
          </a:prstGeom>
        </p:spPr>
        <p:txBody>
          <a:bodyPr lIns="0" tIns="0" rIns="0" bIns="0" rtlCol="0" anchor="t">
            <a:spAutoFit/>
          </a:bodyPr>
          <a:lstStyle/>
          <a:p>
            <a:pPr algn="r">
              <a:lnSpc>
                <a:spcPts val="2008"/>
              </a:lnSpc>
            </a:pPr>
            <a:r>
              <a:rPr lang="en-US" sz="1434" dirty="0">
                <a:solidFill>
                  <a:srgbClr val="1A1817"/>
                </a:solidFill>
                <a:latin typeface="Aileron Light"/>
                <a:ea typeface="Aileron Light"/>
                <a:cs typeface="Aileron Light"/>
                <a:sym typeface="Aileron Light"/>
              </a:rPr>
              <a:t>#NSN 2025</a:t>
            </a:r>
          </a:p>
        </p:txBody>
      </p:sp>
      <p:sp>
        <p:nvSpPr>
          <p:cNvPr id="7" name="TextBox 7"/>
          <p:cNvSpPr txBox="1"/>
          <p:nvPr/>
        </p:nvSpPr>
        <p:spPr>
          <a:xfrm>
            <a:off x="941989" y="914400"/>
            <a:ext cx="5879072" cy="520060"/>
          </a:xfrm>
          <a:prstGeom prst="rect">
            <a:avLst/>
          </a:prstGeom>
        </p:spPr>
        <p:txBody>
          <a:bodyPr lIns="0" tIns="0" rIns="0" bIns="0" rtlCol="0" anchor="t">
            <a:spAutoFit/>
          </a:bodyPr>
          <a:lstStyle/>
          <a:p>
            <a:pPr algn="ctr">
              <a:lnSpc>
                <a:spcPts val="3974"/>
              </a:lnSpc>
            </a:pPr>
            <a:r>
              <a:rPr lang="en-US" sz="3974" b="1" spc="-158" dirty="0">
                <a:solidFill>
                  <a:srgbClr val="1A1817"/>
                </a:solidFill>
                <a:latin typeface="Aileron Bold"/>
                <a:ea typeface="Aileron Bold"/>
                <a:cs typeface="Aileron Bold"/>
                <a:sym typeface="Aileron Bold"/>
              </a:rPr>
              <a:t>BRAG BOOK</a:t>
            </a:r>
          </a:p>
        </p:txBody>
      </p:sp>
      <p:sp>
        <p:nvSpPr>
          <p:cNvPr id="8" name="TextBox 8"/>
          <p:cNvSpPr txBox="1"/>
          <p:nvPr/>
        </p:nvSpPr>
        <p:spPr>
          <a:xfrm>
            <a:off x="609600" y="2068073"/>
            <a:ext cx="6615038" cy="1102289"/>
          </a:xfrm>
          <a:prstGeom prst="rect">
            <a:avLst/>
          </a:prstGeom>
        </p:spPr>
        <p:txBody>
          <a:bodyPr wrap="square" lIns="0" tIns="0" rIns="0" bIns="0" rtlCol="0" anchor="t">
            <a:spAutoFit/>
          </a:bodyPr>
          <a:lstStyle/>
          <a:p>
            <a:pPr algn="ctr">
              <a:lnSpc>
                <a:spcPts val="4153"/>
              </a:lnSpc>
            </a:pPr>
            <a:r>
              <a:rPr lang="en-US" sz="4153" spc="-124" dirty="0">
                <a:solidFill>
                  <a:srgbClr val="1A1817"/>
                </a:solidFill>
                <a:latin typeface="Halimum"/>
                <a:ea typeface="Halimum"/>
                <a:cs typeface="Halimum"/>
                <a:sym typeface="Halimum"/>
              </a:rPr>
              <a:t>Kai Sanders </a:t>
            </a:r>
          </a:p>
          <a:p>
            <a:pPr algn="ctr">
              <a:lnSpc>
                <a:spcPts val="4153"/>
              </a:lnSpc>
            </a:pPr>
            <a:r>
              <a:rPr lang="en-US" sz="4153" spc="-124" dirty="0">
                <a:solidFill>
                  <a:srgbClr val="1A1817"/>
                </a:solidFill>
                <a:latin typeface="Halimum"/>
                <a:ea typeface="Halimum"/>
                <a:cs typeface="Halimum"/>
                <a:sym typeface="Halimum"/>
              </a:rPr>
              <a:t>M. Ed., AE-C</a:t>
            </a:r>
          </a:p>
        </p:txBody>
      </p:sp>
      <p:sp>
        <p:nvSpPr>
          <p:cNvPr id="9" name="TextBox 9"/>
          <p:cNvSpPr txBox="1"/>
          <p:nvPr/>
        </p:nvSpPr>
        <p:spPr>
          <a:xfrm>
            <a:off x="2431160" y="9673444"/>
            <a:ext cx="2900731" cy="351188"/>
          </a:xfrm>
          <a:prstGeom prst="rect">
            <a:avLst/>
          </a:prstGeom>
        </p:spPr>
        <p:txBody>
          <a:bodyPr lIns="0" tIns="0" rIns="0" bIns="0" rtlCol="0" anchor="t">
            <a:spAutoFit/>
          </a:bodyPr>
          <a:lstStyle/>
          <a:p>
            <a:pPr algn="ctr">
              <a:lnSpc>
                <a:spcPts val="1448"/>
              </a:lnSpc>
            </a:pPr>
            <a:r>
              <a:rPr lang="en-US" sz="1034" u="sng">
                <a:solidFill>
                  <a:srgbClr val="1A1817"/>
                </a:solidFill>
                <a:latin typeface="Aileron Light"/>
                <a:ea typeface="Aileron Light"/>
                <a:cs typeface="Aileron Light"/>
                <a:sym typeface="Aileron Light"/>
                <a:hlinkClick r:id="rId4" tooltip="http://www.mssanders.com"/>
              </a:rPr>
              <a:t>www.MsSanders.com</a:t>
            </a:r>
          </a:p>
          <a:p>
            <a:pPr algn="ctr">
              <a:lnSpc>
                <a:spcPts val="1448"/>
              </a:lnSpc>
            </a:pPr>
            <a:endParaRPr lang="en-US" sz="1034" u="sng">
              <a:solidFill>
                <a:srgbClr val="1A1817"/>
              </a:solidFill>
              <a:latin typeface="Aileron Light"/>
              <a:ea typeface="Aileron Light"/>
              <a:cs typeface="Aileron Light"/>
              <a:sym typeface="Aileron Light"/>
              <a:hlinkClick r:id="rId4" tooltip="http://www.mssanders.com"/>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AutoShape 2"/>
          <p:cNvSpPr/>
          <p:nvPr/>
        </p:nvSpPr>
        <p:spPr>
          <a:xfrm>
            <a:off x="195551" y="8382000"/>
            <a:ext cx="7371948" cy="0"/>
          </a:xfrm>
          <a:prstGeom prst="line">
            <a:avLst/>
          </a:prstGeom>
          <a:ln w="9525" cap="flat">
            <a:solidFill>
              <a:srgbClr val="1A1817"/>
            </a:solidFill>
            <a:prstDash val="solid"/>
            <a:headEnd type="none" w="sm" len="sm"/>
            <a:tailEnd type="none" w="sm" len="sm"/>
          </a:ln>
        </p:spPr>
        <p:txBody>
          <a:bodyPr/>
          <a:lstStyle/>
          <a:p>
            <a:endParaRPr lang="en-US"/>
          </a:p>
        </p:txBody>
      </p:sp>
      <p:sp>
        <p:nvSpPr>
          <p:cNvPr id="3" name="Freeform 3"/>
          <p:cNvSpPr/>
          <p:nvPr/>
        </p:nvSpPr>
        <p:spPr>
          <a:xfrm>
            <a:off x="3287442" y="4131484"/>
            <a:ext cx="1197516" cy="710057"/>
          </a:xfrm>
          <a:custGeom>
            <a:avLst/>
            <a:gdLst/>
            <a:ahLst/>
            <a:cxnLst/>
            <a:rect l="l" t="t" r="r" b="b"/>
            <a:pathLst>
              <a:path w="1197516" h="710057">
                <a:moveTo>
                  <a:pt x="0" y="0"/>
                </a:moveTo>
                <a:lnTo>
                  <a:pt x="1197516" y="0"/>
                </a:lnTo>
                <a:lnTo>
                  <a:pt x="1197516" y="710056"/>
                </a:lnTo>
                <a:lnTo>
                  <a:pt x="0" y="710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2344092" y="9448800"/>
            <a:ext cx="2900731" cy="171977"/>
          </a:xfrm>
          <a:prstGeom prst="rect">
            <a:avLst/>
          </a:prstGeom>
        </p:spPr>
        <p:txBody>
          <a:bodyPr lIns="0" tIns="0" rIns="0" bIns="0" rtlCol="0" anchor="t">
            <a:spAutoFit/>
          </a:bodyPr>
          <a:lstStyle/>
          <a:p>
            <a:pPr algn="ctr">
              <a:lnSpc>
                <a:spcPts val="1448"/>
              </a:lnSpc>
            </a:pPr>
            <a:r>
              <a:rPr lang="en-US" sz="1034" u="sng" dirty="0">
                <a:solidFill>
                  <a:srgbClr val="1A1817"/>
                </a:solidFill>
                <a:latin typeface="Aileron Light"/>
                <a:ea typeface="Aileron Light"/>
                <a:cs typeface="Aileron Light"/>
                <a:sym typeface="Aileron Light"/>
                <a:hlinkClick r:id="rId4" tooltip="http://www.mssanders.com"/>
              </a:rPr>
              <a:t>www.MsSanders.com</a:t>
            </a:r>
          </a:p>
        </p:txBody>
      </p:sp>
      <p:sp>
        <p:nvSpPr>
          <p:cNvPr id="5" name="TextBox 5"/>
          <p:cNvSpPr txBox="1"/>
          <p:nvPr/>
        </p:nvSpPr>
        <p:spPr>
          <a:xfrm>
            <a:off x="3009967" y="4392360"/>
            <a:ext cx="1752467" cy="207353"/>
          </a:xfrm>
          <a:prstGeom prst="rect">
            <a:avLst/>
          </a:prstGeom>
        </p:spPr>
        <p:txBody>
          <a:bodyPr lIns="0" tIns="0" rIns="0" bIns="0" rtlCol="0" anchor="t">
            <a:spAutoFit/>
          </a:bodyPr>
          <a:lstStyle/>
          <a:p>
            <a:pPr marL="0" lvl="0" indent="0" algn="ctr">
              <a:lnSpc>
                <a:spcPts val="1505"/>
              </a:lnSpc>
              <a:spcBef>
                <a:spcPct val="0"/>
              </a:spcBef>
            </a:pPr>
            <a:r>
              <a:rPr lang="en-US" sz="1505">
                <a:solidFill>
                  <a:srgbClr val="1A1817"/>
                </a:solidFill>
                <a:latin typeface="Aileron Thin"/>
                <a:ea typeface="Aileron Thin"/>
                <a:cs typeface="Aileron Thin"/>
                <a:sym typeface="Aileron Thin"/>
              </a:rPr>
              <a:t>The Ideas</a:t>
            </a:r>
          </a:p>
        </p:txBody>
      </p:sp>
      <p:sp>
        <p:nvSpPr>
          <p:cNvPr id="6" name="TextBox 6"/>
          <p:cNvSpPr txBox="1"/>
          <p:nvPr/>
        </p:nvSpPr>
        <p:spPr>
          <a:xfrm>
            <a:off x="289851" y="712182"/>
            <a:ext cx="7183348" cy="1141397"/>
          </a:xfrm>
          <a:prstGeom prst="rect">
            <a:avLst/>
          </a:prstGeom>
        </p:spPr>
        <p:txBody>
          <a:bodyPr lIns="0" tIns="0" rIns="0" bIns="0" rtlCol="0" anchor="t">
            <a:spAutoFit/>
          </a:bodyPr>
          <a:lstStyle/>
          <a:p>
            <a:pPr marL="0" lvl="0" indent="0" algn="ctr">
              <a:lnSpc>
                <a:spcPts val="2936"/>
              </a:lnSpc>
              <a:spcBef>
                <a:spcPct val="0"/>
              </a:spcBef>
            </a:pPr>
            <a:r>
              <a:rPr lang="en-US" sz="2936" spc="-117">
                <a:solidFill>
                  <a:srgbClr val="1A1817"/>
                </a:solidFill>
                <a:latin typeface="Aileron Thin"/>
                <a:ea typeface="Aileron Thin"/>
                <a:cs typeface="Aileron Thin"/>
                <a:sym typeface="Aileron Thin"/>
              </a:rPr>
              <a:t>SUCCESSFULL </a:t>
            </a:r>
            <a:r>
              <a:rPr lang="en-US" sz="2936" b="1" spc="-117">
                <a:solidFill>
                  <a:srgbClr val="1A1817"/>
                </a:solidFill>
                <a:latin typeface="Aileron Bold"/>
                <a:ea typeface="Aileron Bold"/>
                <a:cs typeface="Aileron Bold"/>
                <a:sym typeface="Aileron Bold"/>
              </a:rPr>
              <a:t>PHYSICIAN </a:t>
            </a:r>
            <a:r>
              <a:rPr lang="en-US" sz="2936" b="1" i="1" spc="-117">
                <a:solidFill>
                  <a:srgbClr val="1A1817"/>
                </a:solidFill>
                <a:latin typeface="Aileron Bold Italics"/>
                <a:ea typeface="Aileron Bold Italics"/>
                <a:cs typeface="Aileron Bold Italics"/>
                <a:sym typeface="Aileron Bold Italics"/>
              </a:rPr>
              <a:t>RE-TRAINING,</a:t>
            </a:r>
            <a:r>
              <a:rPr lang="en-US" sz="2936" b="1" spc="-117">
                <a:solidFill>
                  <a:srgbClr val="1A1817"/>
                </a:solidFill>
                <a:latin typeface="Aileron Bold"/>
                <a:ea typeface="Aileron Bold"/>
                <a:cs typeface="Aileron Bold"/>
                <a:sym typeface="Aileron Bold"/>
              </a:rPr>
              <a:t> </a:t>
            </a:r>
            <a:r>
              <a:rPr lang="en-US" sz="2936" spc="-117">
                <a:solidFill>
                  <a:srgbClr val="1A1817"/>
                </a:solidFill>
                <a:latin typeface="Aileron Thin"/>
                <a:ea typeface="Aileron Thin"/>
                <a:cs typeface="Aileron Thin"/>
                <a:sym typeface="Aileron Thin"/>
              </a:rPr>
              <a:t>LED TO 60% IMPROVEMENT IN COMPLIANCE SCORES</a:t>
            </a:r>
          </a:p>
        </p:txBody>
      </p:sp>
      <p:sp>
        <p:nvSpPr>
          <p:cNvPr id="7" name="Freeform 7"/>
          <p:cNvSpPr/>
          <p:nvPr/>
        </p:nvSpPr>
        <p:spPr>
          <a:xfrm>
            <a:off x="1549771" y="3572848"/>
            <a:ext cx="4489374" cy="3105690"/>
          </a:xfrm>
          <a:custGeom>
            <a:avLst/>
            <a:gdLst/>
            <a:ahLst/>
            <a:cxnLst/>
            <a:rect l="l" t="t" r="r" b="b"/>
            <a:pathLst>
              <a:path w="4489374" h="3105690">
                <a:moveTo>
                  <a:pt x="0" y="0"/>
                </a:moveTo>
                <a:lnTo>
                  <a:pt x="4489374" y="0"/>
                </a:lnTo>
                <a:lnTo>
                  <a:pt x="4489374" y="3105690"/>
                </a:lnTo>
                <a:lnTo>
                  <a:pt x="0" y="3105690"/>
                </a:lnTo>
                <a:lnTo>
                  <a:pt x="0" y="0"/>
                </a:lnTo>
                <a:close/>
              </a:path>
            </a:pathLst>
          </a:custGeom>
          <a:blipFill>
            <a:blip r:embed="rId5"/>
            <a:stretch>
              <a:fillRect t="-7079" b="-128"/>
            </a:stretch>
          </a:blipFill>
        </p:spPr>
        <p:txBody>
          <a:bodyPr/>
          <a:lstStyle/>
          <a:p>
            <a:endParaRPr lang="en-US"/>
          </a:p>
        </p:txBody>
      </p:sp>
      <p:sp>
        <p:nvSpPr>
          <p:cNvPr id="8" name="Freeform 8"/>
          <p:cNvSpPr/>
          <p:nvPr/>
        </p:nvSpPr>
        <p:spPr>
          <a:xfrm>
            <a:off x="3514679" y="8915400"/>
            <a:ext cx="559559" cy="473057"/>
          </a:xfrm>
          <a:custGeom>
            <a:avLst/>
            <a:gdLst/>
            <a:ahLst/>
            <a:cxnLst/>
            <a:rect l="l" t="t" r="r" b="b"/>
            <a:pathLst>
              <a:path w="559559" h="473057">
                <a:moveTo>
                  <a:pt x="0" y="0"/>
                </a:moveTo>
                <a:lnTo>
                  <a:pt x="559558" y="0"/>
                </a:lnTo>
                <a:lnTo>
                  <a:pt x="559558" y="473056"/>
                </a:lnTo>
                <a:lnTo>
                  <a:pt x="0" y="473056"/>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450345" y="7107163"/>
            <a:ext cx="7022854" cy="854317"/>
          </a:xfrm>
          <a:prstGeom prst="rect">
            <a:avLst/>
          </a:prstGeom>
        </p:spPr>
        <p:txBody>
          <a:bodyPr lIns="0" tIns="0" rIns="0" bIns="0" rtlCol="0" anchor="t">
            <a:spAutoFit/>
          </a:bodyPr>
          <a:lstStyle/>
          <a:p>
            <a:pPr algn="ctr">
              <a:lnSpc>
                <a:spcPts val="2261"/>
              </a:lnSpc>
              <a:spcBef>
                <a:spcPct val="0"/>
              </a:spcBef>
            </a:pPr>
            <a:r>
              <a:rPr lang="en-US" sz="1615" u="sng">
                <a:solidFill>
                  <a:srgbClr val="1A1817"/>
                </a:solidFill>
                <a:latin typeface="Aileron Light"/>
                <a:ea typeface="Aileron Light"/>
                <a:cs typeface="Aileron Light"/>
                <a:sym typeface="Aileron Light"/>
              </a:rPr>
              <a:t>Result</a:t>
            </a:r>
            <a:r>
              <a:rPr lang="en-US" sz="1615">
                <a:solidFill>
                  <a:srgbClr val="1A1817"/>
                </a:solidFill>
                <a:latin typeface="Aileron Light"/>
                <a:ea typeface="Aileron Light"/>
                <a:cs typeface="Aileron Light"/>
                <a:sym typeface="Aileron Light"/>
              </a:rPr>
              <a:t>: 90% MD’s were more cognizant of their action plans, and began writing them within guidelines.</a:t>
            </a:r>
          </a:p>
          <a:p>
            <a:pPr algn="ctr">
              <a:lnSpc>
                <a:spcPts val="2261"/>
              </a:lnSpc>
              <a:spcBef>
                <a:spcPct val="0"/>
              </a:spcBef>
            </a:pPr>
            <a:r>
              <a:rPr lang="en-US" sz="1615">
                <a:solidFill>
                  <a:srgbClr val="1A1817"/>
                </a:solidFill>
                <a:latin typeface="Aileron Light"/>
                <a:ea typeface="Aileron Light"/>
                <a:cs typeface="Aileron Light"/>
                <a:sym typeface="Aileron Light"/>
              </a:rPr>
              <a:t>Our compliance rates increased to 90-97% and scores remained consistent.</a:t>
            </a:r>
          </a:p>
        </p:txBody>
      </p:sp>
      <p:sp>
        <p:nvSpPr>
          <p:cNvPr id="10" name="TextBox 10"/>
          <p:cNvSpPr txBox="1"/>
          <p:nvPr/>
        </p:nvSpPr>
        <p:spPr>
          <a:xfrm>
            <a:off x="91861" y="2273430"/>
            <a:ext cx="7680539" cy="832693"/>
          </a:xfrm>
          <a:prstGeom prst="rect">
            <a:avLst/>
          </a:prstGeom>
        </p:spPr>
        <p:txBody>
          <a:bodyPr lIns="0" tIns="0" rIns="0" bIns="0" rtlCol="0" anchor="t">
            <a:spAutoFit/>
          </a:bodyPr>
          <a:lstStyle/>
          <a:p>
            <a:pPr algn="ctr">
              <a:lnSpc>
                <a:spcPts val="3334"/>
              </a:lnSpc>
              <a:spcBef>
                <a:spcPct val="0"/>
              </a:spcBef>
            </a:pPr>
            <a:r>
              <a:rPr lang="en-US" sz="2381">
                <a:solidFill>
                  <a:srgbClr val="1A1817"/>
                </a:solidFill>
                <a:latin typeface="Aileron Light"/>
                <a:ea typeface="Aileron Light"/>
                <a:cs typeface="Aileron Light"/>
                <a:sym typeface="Aileron Light"/>
              </a:rPr>
              <a:t>Poorly written action plans  were  dropping our Joint Comm.  compliance rates to less than 50% </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AutoShape 2"/>
          <p:cNvSpPr/>
          <p:nvPr/>
        </p:nvSpPr>
        <p:spPr>
          <a:xfrm>
            <a:off x="200265" y="501995"/>
            <a:ext cx="7371870" cy="0"/>
          </a:xfrm>
          <a:prstGeom prst="line">
            <a:avLst/>
          </a:prstGeom>
          <a:ln w="9525" cap="flat">
            <a:solidFill>
              <a:srgbClr val="1A1817"/>
            </a:solidFill>
            <a:prstDash val="solid"/>
            <a:headEnd type="none" w="sm" len="sm"/>
            <a:tailEnd type="none" w="sm" len="sm"/>
          </a:ln>
        </p:spPr>
        <p:txBody>
          <a:bodyPr/>
          <a:lstStyle/>
          <a:p>
            <a:endParaRPr lang="en-US"/>
          </a:p>
        </p:txBody>
      </p:sp>
      <p:sp>
        <p:nvSpPr>
          <p:cNvPr id="3" name="AutoShape 3"/>
          <p:cNvSpPr/>
          <p:nvPr/>
        </p:nvSpPr>
        <p:spPr>
          <a:xfrm>
            <a:off x="200226" y="9553605"/>
            <a:ext cx="7371948" cy="0"/>
          </a:xfrm>
          <a:prstGeom prst="line">
            <a:avLst/>
          </a:prstGeom>
          <a:ln w="9525" cap="flat">
            <a:solidFill>
              <a:srgbClr val="1A1817"/>
            </a:solidFill>
            <a:prstDash val="solid"/>
            <a:headEnd type="none" w="sm" len="sm"/>
            <a:tailEnd type="none" w="sm" len="sm"/>
          </a:ln>
        </p:spPr>
        <p:txBody>
          <a:bodyPr/>
          <a:lstStyle/>
          <a:p>
            <a:endParaRPr lang="en-US"/>
          </a:p>
        </p:txBody>
      </p:sp>
      <p:sp>
        <p:nvSpPr>
          <p:cNvPr id="4" name="TextBox 4"/>
          <p:cNvSpPr txBox="1"/>
          <p:nvPr/>
        </p:nvSpPr>
        <p:spPr>
          <a:xfrm>
            <a:off x="4059449" y="1095057"/>
            <a:ext cx="3318379" cy="376485"/>
          </a:xfrm>
          <a:prstGeom prst="rect">
            <a:avLst/>
          </a:prstGeom>
        </p:spPr>
        <p:txBody>
          <a:bodyPr lIns="0" tIns="0" rIns="0" bIns="0" rtlCol="0" anchor="t">
            <a:spAutoFit/>
          </a:bodyPr>
          <a:lstStyle/>
          <a:p>
            <a:pPr marL="0" lvl="0" indent="0" algn="l">
              <a:lnSpc>
                <a:spcPts val="2822"/>
              </a:lnSpc>
              <a:spcBef>
                <a:spcPct val="0"/>
              </a:spcBef>
            </a:pPr>
            <a:r>
              <a:rPr lang="en-US" sz="2822" b="1" spc="-84">
                <a:solidFill>
                  <a:srgbClr val="1A1817"/>
                </a:solidFill>
                <a:latin typeface="Cardo Bold"/>
                <a:ea typeface="Cardo Bold"/>
                <a:cs typeface="Cardo Bold"/>
                <a:sym typeface="Cardo Bold"/>
              </a:rPr>
              <a:t>Persistent!</a:t>
            </a:r>
          </a:p>
        </p:txBody>
      </p:sp>
      <p:grpSp>
        <p:nvGrpSpPr>
          <p:cNvPr id="5" name="Group 5"/>
          <p:cNvGrpSpPr/>
          <p:nvPr/>
        </p:nvGrpSpPr>
        <p:grpSpPr>
          <a:xfrm>
            <a:off x="322859" y="1240393"/>
            <a:ext cx="2756916" cy="4135374"/>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8383" r="-8383"/>
              </a:stretch>
            </a:blipFill>
          </p:spPr>
          <p:txBody>
            <a:bodyPr/>
            <a:lstStyle/>
            <a:p>
              <a:endParaRPr lang="en-US"/>
            </a:p>
          </p:txBody>
        </p:sp>
      </p:grpSp>
      <p:sp>
        <p:nvSpPr>
          <p:cNvPr id="7" name="TextBox 7"/>
          <p:cNvSpPr txBox="1"/>
          <p:nvPr/>
        </p:nvSpPr>
        <p:spPr>
          <a:xfrm>
            <a:off x="449516" y="575631"/>
            <a:ext cx="4887049" cy="471800"/>
          </a:xfrm>
          <a:prstGeom prst="rect">
            <a:avLst/>
          </a:prstGeom>
        </p:spPr>
        <p:txBody>
          <a:bodyPr lIns="0" tIns="0" rIns="0" bIns="0" rtlCol="0" anchor="t">
            <a:spAutoFit/>
          </a:bodyPr>
          <a:lstStyle/>
          <a:p>
            <a:pPr marL="0" lvl="0" indent="0" algn="l">
              <a:lnSpc>
                <a:spcPts val="3574"/>
              </a:lnSpc>
              <a:spcBef>
                <a:spcPct val="0"/>
              </a:spcBef>
            </a:pPr>
            <a:r>
              <a:rPr lang="en-US" sz="3574" b="1" spc="-142">
                <a:solidFill>
                  <a:srgbClr val="1A1817"/>
                </a:solidFill>
                <a:latin typeface="Aileron Bold"/>
                <a:ea typeface="Aileron Bold"/>
                <a:cs typeface="Aileron Bold"/>
                <a:sym typeface="Aileron Bold"/>
              </a:rPr>
              <a:t>PATIENT CENTRIC</a:t>
            </a:r>
          </a:p>
        </p:txBody>
      </p:sp>
      <p:sp>
        <p:nvSpPr>
          <p:cNvPr id="8" name="TextBox 8"/>
          <p:cNvSpPr txBox="1"/>
          <p:nvPr/>
        </p:nvSpPr>
        <p:spPr>
          <a:xfrm>
            <a:off x="2435834" y="9673444"/>
            <a:ext cx="2900731" cy="171977"/>
          </a:xfrm>
          <a:prstGeom prst="rect">
            <a:avLst/>
          </a:prstGeom>
        </p:spPr>
        <p:txBody>
          <a:bodyPr lIns="0" tIns="0" rIns="0" bIns="0" rtlCol="0" anchor="t">
            <a:spAutoFit/>
          </a:bodyPr>
          <a:lstStyle/>
          <a:p>
            <a:pPr algn="ctr">
              <a:lnSpc>
                <a:spcPts val="1448"/>
              </a:lnSpc>
            </a:pPr>
            <a:r>
              <a:rPr lang="en-US" sz="1034" u="sng">
                <a:solidFill>
                  <a:srgbClr val="1A1817"/>
                </a:solidFill>
                <a:latin typeface="Aileron Light"/>
                <a:ea typeface="Aileron Light"/>
                <a:cs typeface="Aileron Light"/>
                <a:sym typeface="Aileron Light"/>
                <a:hlinkClick r:id="rId3" tooltip="http://www.mssanders.com"/>
              </a:rPr>
              <a:t>www.MsSanders.com</a:t>
            </a:r>
          </a:p>
        </p:txBody>
      </p:sp>
      <p:sp>
        <p:nvSpPr>
          <p:cNvPr id="9" name="TextBox 9"/>
          <p:cNvSpPr txBox="1"/>
          <p:nvPr/>
        </p:nvSpPr>
        <p:spPr>
          <a:xfrm>
            <a:off x="3092132" y="1550169"/>
            <a:ext cx="4492360" cy="1164928"/>
          </a:xfrm>
          <a:prstGeom prst="rect">
            <a:avLst/>
          </a:prstGeom>
        </p:spPr>
        <p:txBody>
          <a:bodyPr lIns="0" tIns="0" rIns="0" bIns="0" rtlCol="0" anchor="t">
            <a:spAutoFit/>
          </a:bodyPr>
          <a:lstStyle/>
          <a:p>
            <a:pPr algn="ctr">
              <a:lnSpc>
                <a:spcPts val="2331"/>
              </a:lnSpc>
              <a:spcBef>
                <a:spcPct val="0"/>
              </a:spcBef>
            </a:pPr>
            <a:r>
              <a:rPr lang="en-US" sz="1665">
                <a:solidFill>
                  <a:srgbClr val="1A1817"/>
                </a:solidFill>
                <a:latin typeface="Aileron Light"/>
                <a:ea typeface="Aileron Light"/>
                <a:cs typeface="Aileron Light"/>
                <a:sym typeface="Aileron Light"/>
              </a:rPr>
              <a:t>I Used color coded dots to place directly on canisters for easy identification and proper titration of dose as correlated with their Asthma Action Plans. </a:t>
            </a:r>
          </a:p>
        </p:txBody>
      </p:sp>
      <p:sp>
        <p:nvSpPr>
          <p:cNvPr id="10" name="TextBox 10"/>
          <p:cNvSpPr txBox="1"/>
          <p:nvPr/>
        </p:nvSpPr>
        <p:spPr>
          <a:xfrm>
            <a:off x="3092132" y="2791297"/>
            <a:ext cx="4565968" cy="1270691"/>
          </a:xfrm>
          <a:prstGeom prst="rect">
            <a:avLst/>
          </a:prstGeom>
        </p:spPr>
        <p:txBody>
          <a:bodyPr lIns="0" tIns="0" rIns="0" bIns="0" rtlCol="0" anchor="t">
            <a:spAutoFit/>
          </a:bodyPr>
          <a:lstStyle/>
          <a:p>
            <a:pPr algn="ctr">
              <a:lnSpc>
                <a:spcPts val="2563"/>
              </a:lnSpc>
              <a:spcBef>
                <a:spcPct val="0"/>
              </a:spcBef>
            </a:pPr>
            <a:r>
              <a:rPr lang="en-US" sz="1831">
                <a:solidFill>
                  <a:srgbClr val="1A1817"/>
                </a:solidFill>
                <a:latin typeface="Aileron Light"/>
                <a:ea typeface="Aileron Light"/>
                <a:cs typeface="Aileron Light"/>
                <a:sym typeface="Aileron Light"/>
              </a:rPr>
              <a:t>Labeling Rx at bedside, resulted in successful patient interactions, resulting in better compliancy, and supporting patient’s independence and self advocacy.</a:t>
            </a:r>
          </a:p>
        </p:txBody>
      </p:sp>
      <p:sp>
        <p:nvSpPr>
          <p:cNvPr id="11" name="Freeform 11"/>
          <p:cNvSpPr/>
          <p:nvPr/>
        </p:nvSpPr>
        <p:spPr>
          <a:xfrm>
            <a:off x="504255" y="5236516"/>
            <a:ext cx="6763891" cy="3125085"/>
          </a:xfrm>
          <a:custGeom>
            <a:avLst/>
            <a:gdLst/>
            <a:ahLst/>
            <a:cxnLst/>
            <a:rect l="l" t="t" r="r" b="b"/>
            <a:pathLst>
              <a:path w="6763891" h="3125085">
                <a:moveTo>
                  <a:pt x="0" y="0"/>
                </a:moveTo>
                <a:lnTo>
                  <a:pt x="6763890" y="0"/>
                </a:lnTo>
                <a:lnTo>
                  <a:pt x="6763890" y="3125085"/>
                </a:lnTo>
                <a:lnTo>
                  <a:pt x="0" y="3125085"/>
                </a:lnTo>
                <a:lnTo>
                  <a:pt x="0" y="0"/>
                </a:lnTo>
                <a:close/>
              </a:path>
            </a:pathLst>
          </a:custGeom>
          <a:blipFill>
            <a:blip r:embed="rId4"/>
            <a:stretch>
              <a:fillRect l="-1664" t="-61583" r="-1664"/>
            </a:stretch>
          </a:blipFill>
        </p:spPr>
        <p:txBody>
          <a:bodyPr/>
          <a:lstStyle/>
          <a:p>
            <a:endParaRPr lang="en-US"/>
          </a:p>
        </p:txBody>
      </p:sp>
      <p:grpSp>
        <p:nvGrpSpPr>
          <p:cNvPr id="12" name="Group 12"/>
          <p:cNvGrpSpPr/>
          <p:nvPr/>
        </p:nvGrpSpPr>
        <p:grpSpPr>
          <a:xfrm>
            <a:off x="2138984" y="8128492"/>
            <a:ext cx="4312738" cy="953358"/>
            <a:chOff x="0" y="0"/>
            <a:chExt cx="1135865" cy="251090"/>
          </a:xfrm>
        </p:grpSpPr>
        <p:sp>
          <p:nvSpPr>
            <p:cNvPr id="13" name="Freeform 13"/>
            <p:cNvSpPr/>
            <p:nvPr/>
          </p:nvSpPr>
          <p:spPr>
            <a:xfrm>
              <a:off x="0" y="0"/>
              <a:ext cx="1135865" cy="251090"/>
            </a:xfrm>
            <a:custGeom>
              <a:avLst/>
              <a:gdLst/>
              <a:ahLst/>
              <a:cxnLst/>
              <a:rect l="l" t="t" r="r" b="b"/>
              <a:pathLst>
                <a:path w="1135865" h="251090">
                  <a:moveTo>
                    <a:pt x="91552" y="0"/>
                  </a:moveTo>
                  <a:lnTo>
                    <a:pt x="1044313" y="0"/>
                  </a:lnTo>
                  <a:cubicBezTo>
                    <a:pt x="1094876" y="0"/>
                    <a:pt x="1135865" y="40989"/>
                    <a:pt x="1135865" y="91552"/>
                  </a:cubicBezTo>
                  <a:lnTo>
                    <a:pt x="1135865" y="159539"/>
                  </a:lnTo>
                  <a:cubicBezTo>
                    <a:pt x="1135865" y="183819"/>
                    <a:pt x="1126220" y="207106"/>
                    <a:pt x="1109050" y="224275"/>
                  </a:cubicBezTo>
                  <a:cubicBezTo>
                    <a:pt x="1091881" y="241444"/>
                    <a:pt x="1068594" y="251090"/>
                    <a:pt x="1044313" y="251090"/>
                  </a:cubicBezTo>
                  <a:lnTo>
                    <a:pt x="91552" y="251090"/>
                  </a:lnTo>
                  <a:cubicBezTo>
                    <a:pt x="40989" y="251090"/>
                    <a:pt x="0" y="210101"/>
                    <a:pt x="0" y="159539"/>
                  </a:cubicBezTo>
                  <a:lnTo>
                    <a:pt x="0" y="91552"/>
                  </a:lnTo>
                  <a:cubicBezTo>
                    <a:pt x="0" y="67271"/>
                    <a:pt x="9646" y="43984"/>
                    <a:pt x="26815" y="26815"/>
                  </a:cubicBezTo>
                  <a:cubicBezTo>
                    <a:pt x="43984" y="9646"/>
                    <a:pt x="67271" y="0"/>
                    <a:pt x="91552" y="0"/>
                  </a:cubicBezTo>
                  <a:close/>
                </a:path>
              </a:pathLst>
            </a:custGeom>
            <a:solidFill>
              <a:srgbClr val="D9D9D9"/>
            </a:solidFill>
          </p:spPr>
          <p:txBody>
            <a:bodyPr/>
            <a:lstStyle/>
            <a:p>
              <a:endParaRPr lang="en-US"/>
            </a:p>
          </p:txBody>
        </p:sp>
        <p:sp>
          <p:nvSpPr>
            <p:cNvPr id="14" name="TextBox 14"/>
            <p:cNvSpPr txBox="1"/>
            <p:nvPr/>
          </p:nvSpPr>
          <p:spPr>
            <a:xfrm>
              <a:off x="0" y="-28575"/>
              <a:ext cx="1135865" cy="279665"/>
            </a:xfrm>
            <a:prstGeom prst="rect">
              <a:avLst/>
            </a:prstGeom>
          </p:spPr>
          <p:txBody>
            <a:bodyPr lIns="50800" tIns="50800" rIns="50800" bIns="50800" rtlCol="0" anchor="ctr"/>
            <a:lstStyle/>
            <a:p>
              <a:pPr algn="ctr">
                <a:lnSpc>
                  <a:spcPts val="2240"/>
                </a:lnSpc>
                <a:spcBef>
                  <a:spcPct val="0"/>
                </a:spcBef>
              </a:pPr>
              <a:r>
                <a:rPr lang="en-US" sz="1600" b="1">
                  <a:solidFill>
                    <a:srgbClr val="000000"/>
                  </a:solidFill>
                  <a:latin typeface="Canva Sans Bold"/>
                  <a:ea typeface="Canva Sans Bold"/>
                  <a:cs typeface="Canva Sans Bold"/>
                  <a:sym typeface="Canva Sans Bold"/>
                </a:rPr>
                <a:t>Medication instructions misinterpreted--</a:t>
              </a:r>
              <a:r>
                <a:rPr lang="en-US" sz="1600" b="1" i="1">
                  <a:solidFill>
                    <a:srgbClr val="000000"/>
                  </a:solidFill>
                  <a:latin typeface="Canva Sans Bold Italics"/>
                  <a:ea typeface="Canva Sans Bold Italics"/>
                  <a:cs typeface="Canva Sans Bold Italics"/>
                  <a:sym typeface="Canva Sans Bold Italics"/>
                </a:rPr>
                <a:t>The patient assumed these were mailing instructions for a Post Office Box...</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Freeform 2"/>
          <p:cNvSpPr/>
          <p:nvPr/>
        </p:nvSpPr>
        <p:spPr>
          <a:xfrm>
            <a:off x="3632177" y="9144000"/>
            <a:ext cx="635023" cy="536855"/>
          </a:xfrm>
          <a:custGeom>
            <a:avLst/>
            <a:gdLst/>
            <a:ahLst/>
            <a:cxnLst/>
            <a:rect l="l" t="t" r="r" b="b"/>
            <a:pathLst>
              <a:path w="635023" h="536855">
                <a:moveTo>
                  <a:pt x="0" y="0"/>
                </a:moveTo>
                <a:lnTo>
                  <a:pt x="635023" y="0"/>
                </a:lnTo>
                <a:lnTo>
                  <a:pt x="635023" y="536855"/>
                </a:lnTo>
                <a:lnTo>
                  <a:pt x="0" y="536855"/>
                </a:lnTo>
                <a:lnTo>
                  <a:pt x="0" y="0"/>
                </a:lnTo>
                <a:close/>
              </a:path>
            </a:pathLst>
          </a:custGeom>
          <a:blipFill>
            <a:blip r:embed="rId2"/>
            <a:stretch>
              <a:fillRect/>
            </a:stretch>
          </a:blipFill>
        </p:spPr>
        <p:txBody>
          <a:bodyPr/>
          <a:lstStyle/>
          <a:p>
            <a:endParaRPr lang="en-US"/>
          </a:p>
        </p:txBody>
      </p:sp>
      <p:sp>
        <p:nvSpPr>
          <p:cNvPr id="3" name="Freeform 3"/>
          <p:cNvSpPr/>
          <p:nvPr/>
        </p:nvSpPr>
        <p:spPr>
          <a:xfrm>
            <a:off x="1544807" y="4334985"/>
            <a:ext cx="4518697" cy="4519437"/>
          </a:xfrm>
          <a:custGeom>
            <a:avLst/>
            <a:gdLst/>
            <a:ahLst/>
            <a:cxnLst/>
            <a:rect l="l" t="t" r="r" b="b"/>
            <a:pathLst>
              <a:path w="4518697" h="4519437">
                <a:moveTo>
                  <a:pt x="0" y="0"/>
                </a:moveTo>
                <a:lnTo>
                  <a:pt x="4518697" y="0"/>
                </a:lnTo>
                <a:lnTo>
                  <a:pt x="4518697" y="4519436"/>
                </a:lnTo>
                <a:lnTo>
                  <a:pt x="0" y="4519436"/>
                </a:lnTo>
                <a:lnTo>
                  <a:pt x="0" y="0"/>
                </a:lnTo>
                <a:close/>
              </a:path>
            </a:pathLst>
          </a:custGeom>
          <a:blipFill>
            <a:blip r:embed="rId3"/>
            <a:stretch>
              <a:fillRect l="-6587" t="-4652" r="-9917" b="-13010"/>
            </a:stretch>
          </a:blipFill>
        </p:spPr>
        <p:txBody>
          <a:bodyPr/>
          <a:lstStyle/>
          <a:p>
            <a:endParaRPr lang="en-US"/>
          </a:p>
        </p:txBody>
      </p:sp>
      <p:sp>
        <p:nvSpPr>
          <p:cNvPr id="4" name="TextBox 4"/>
          <p:cNvSpPr txBox="1"/>
          <p:nvPr/>
        </p:nvSpPr>
        <p:spPr>
          <a:xfrm>
            <a:off x="1544807" y="609888"/>
            <a:ext cx="5045720" cy="436244"/>
          </a:xfrm>
          <a:prstGeom prst="rect">
            <a:avLst/>
          </a:prstGeom>
        </p:spPr>
        <p:txBody>
          <a:bodyPr lIns="0" tIns="0" rIns="0" bIns="0" rtlCol="0" anchor="t">
            <a:spAutoFit/>
          </a:bodyPr>
          <a:lstStyle/>
          <a:p>
            <a:pPr algn="ctr">
              <a:lnSpc>
                <a:spcPts val="3299"/>
              </a:lnSpc>
              <a:spcBef>
                <a:spcPct val="0"/>
              </a:spcBef>
            </a:pPr>
            <a:r>
              <a:rPr lang="en-US" sz="3299" b="1" dirty="0">
                <a:solidFill>
                  <a:srgbClr val="000000"/>
                </a:solidFill>
                <a:latin typeface="Aileron Bold"/>
                <a:ea typeface="Aileron Bold"/>
                <a:cs typeface="Aileron Bold"/>
                <a:sym typeface="Aileron Bold"/>
              </a:rPr>
              <a:t>Rx Compliance Increased</a:t>
            </a:r>
          </a:p>
        </p:txBody>
      </p:sp>
      <p:sp>
        <p:nvSpPr>
          <p:cNvPr id="5" name="TextBox 5"/>
          <p:cNvSpPr txBox="1"/>
          <p:nvPr/>
        </p:nvSpPr>
        <p:spPr>
          <a:xfrm>
            <a:off x="977848" y="3285335"/>
            <a:ext cx="5773780" cy="339726"/>
          </a:xfrm>
          <a:prstGeom prst="rect">
            <a:avLst/>
          </a:prstGeom>
        </p:spPr>
        <p:txBody>
          <a:bodyPr lIns="0" tIns="0" rIns="0" bIns="0" rtlCol="0" anchor="t">
            <a:spAutoFit/>
          </a:bodyPr>
          <a:lstStyle/>
          <a:p>
            <a:pPr algn="ctr">
              <a:lnSpc>
                <a:spcPts val="2799"/>
              </a:lnSpc>
              <a:spcBef>
                <a:spcPct val="0"/>
              </a:spcBef>
            </a:pPr>
            <a:r>
              <a:rPr lang="en-US" sz="1999" i="1">
                <a:solidFill>
                  <a:srgbClr val="000000"/>
                </a:solidFill>
                <a:latin typeface="Aileron Italics"/>
                <a:ea typeface="Aileron Italics"/>
                <a:cs typeface="Aileron Italics"/>
                <a:sym typeface="Aileron Italics"/>
              </a:rPr>
              <a:t>Analytical thinking     collaboration       adaptability</a:t>
            </a:r>
          </a:p>
        </p:txBody>
      </p:sp>
      <p:sp>
        <p:nvSpPr>
          <p:cNvPr id="6" name="TextBox 6"/>
          <p:cNvSpPr txBox="1"/>
          <p:nvPr/>
        </p:nvSpPr>
        <p:spPr>
          <a:xfrm>
            <a:off x="977848" y="1554412"/>
            <a:ext cx="5917452" cy="3016275"/>
          </a:xfrm>
          <a:prstGeom prst="rect">
            <a:avLst/>
          </a:prstGeom>
        </p:spPr>
        <p:txBody>
          <a:bodyPr wrap="square" lIns="0" tIns="0" rIns="0" bIns="0" rtlCol="0" anchor="t">
            <a:spAutoFit/>
          </a:bodyPr>
          <a:lstStyle/>
          <a:p>
            <a:pPr algn="ctr">
              <a:lnSpc>
                <a:spcPts val="1921"/>
              </a:lnSpc>
            </a:pPr>
            <a:r>
              <a:rPr lang="en-US" sz="1372" i="1" dirty="0">
                <a:solidFill>
                  <a:srgbClr val="000000"/>
                </a:solidFill>
                <a:latin typeface="Aileron Light Italics"/>
                <a:ea typeface="Aileron Light Italics"/>
                <a:cs typeface="Aileron Light Italics"/>
                <a:sym typeface="Aileron Light Italics"/>
              </a:rPr>
              <a:t>Complicated </a:t>
            </a:r>
            <a:r>
              <a:rPr lang="en-US" sz="1372" b="1" i="1" dirty="0">
                <a:solidFill>
                  <a:srgbClr val="000000"/>
                </a:solidFill>
                <a:latin typeface="Aileron Bold Italics"/>
                <a:ea typeface="Aileron Bold Italics"/>
                <a:cs typeface="Aileron Bold Italics"/>
                <a:sym typeface="Aileron Bold Italics"/>
              </a:rPr>
              <a:t>jargon </a:t>
            </a:r>
            <a:r>
              <a:rPr lang="en-US" sz="1372" i="1" dirty="0">
                <a:solidFill>
                  <a:srgbClr val="000000"/>
                </a:solidFill>
                <a:latin typeface="Aileron Light Italics"/>
                <a:ea typeface="Aileron Light Italics"/>
                <a:cs typeface="Aileron Light Italics"/>
                <a:sym typeface="Aileron Light Italics"/>
              </a:rPr>
              <a:t>makes following home management plans challenging. </a:t>
            </a:r>
          </a:p>
          <a:p>
            <a:pPr algn="ctr">
              <a:lnSpc>
                <a:spcPts val="1921"/>
              </a:lnSpc>
            </a:pPr>
            <a:endParaRPr lang="en-US" sz="1372" i="1" dirty="0">
              <a:solidFill>
                <a:srgbClr val="000000"/>
              </a:solidFill>
              <a:latin typeface="Aileron Light Italics"/>
              <a:ea typeface="Aileron Light Italics"/>
              <a:cs typeface="Aileron Light Italics"/>
              <a:sym typeface="Aileron Light Italics"/>
            </a:endParaRPr>
          </a:p>
          <a:p>
            <a:pPr marL="296331" lvl="1" indent="-148165" algn="l">
              <a:lnSpc>
                <a:spcPts val="1921"/>
              </a:lnSpc>
              <a:buFont typeface="Arial"/>
              <a:buChar char="•"/>
            </a:pPr>
            <a:r>
              <a:rPr lang="en-US" sz="1372" i="1" dirty="0">
                <a:solidFill>
                  <a:srgbClr val="000000"/>
                </a:solidFill>
                <a:latin typeface="Aileron Light Italics"/>
                <a:ea typeface="Aileron Light Italics"/>
                <a:cs typeface="Aileron Light Italics"/>
                <a:sym typeface="Aileron Light Italics"/>
              </a:rPr>
              <a:t>I methodically coordinated pt.'s action plans to correlate with the colors of their MDI cannisters.</a:t>
            </a:r>
          </a:p>
          <a:p>
            <a:pPr marL="296331" lvl="1" indent="-148165" algn="l">
              <a:lnSpc>
                <a:spcPts val="1921"/>
              </a:lnSpc>
              <a:buFont typeface="Arial"/>
              <a:buChar char="•"/>
            </a:pPr>
            <a:r>
              <a:rPr lang="en-US" sz="1372" dirty="0">
                <a:solidFill>
                  <a:srgbClr val="000000"/>
                </a:solidFill>
                <a:latin typeface="Aileron Light"/>
                <a:ea typeface="Aileron Light"/>
                <a:cs typeface="Aileron Light"/>
                <a:sym typeface="Aileron Light"/>
              </a:rPr>
              <a:t>Included Pt’s Allergy Rx as Green Zone </a:t>
            </a:r>
          </a:p>
          <a:p>
            <a:pPr marL="296331" lvl="1" indent="-148165" algn="l">
              <a:lnSpc>
                <a:spcPts val="1921"/>
              </a:lnSpc>
              <a:buFont typeface="Arial"/>
              <a:buChar char="•"/>
            </a:pPr>
            <a:r>
              <a:rPr lang="en-US" sz="1372" dirty="0">
                <a:solidFill>
                  <a:srgbClr val="000000"/>
                </a:solidFill>
                <a:latin typeface="Aileron Light"/>
                <a:ea typeface="Aileron Light"/>
                <a:cs typeface="Aileron Light"/>
                <a:sym typeface="Aileron Light"/>
              </a:rPr>
              <a:t>Assessing for EIA to include Pre-treats of SABA</a:t>
            </a:r>
          </a:p>
          <a:p>
            <a:pPr marL="296331" lvl="1" indent="-148165" algn="l">
              <a:lnSpc>
                <a:spcPts val="1921"/>
              </a:lnSpc>
              <a:buFont typeface="Arial"/>
              <a:buChar char="•"/>
            </a:pPr>
            <a:r>
              <a:rPr lang="en-US" sz="1372" dirty="0">
                <a:solidFill>
                  <a:srgbClr val="000000"/>
                </a:solidFill>
                <a:latin typeface="Aileron Light"/>
                <a:ea typeface="Aileron Light"/>
                <a:cs typeface="Aileron Light"/>
                <a:sym typeface="Aileron Light"/>
              </a:rPr>
              <a:t>Provided tailored consults &amp; color copies for teaching @ discharge</a:t>
            </a:r>
          </a:p>
          <a:p>
            <a:pPr marL="148166" lvl="1" algn="l">
              <a:lnSpc>
                <a:spcPts val="1921"/>
              </a:lnSpc>
            </a:pPr>
            <a:endParaRPr lang="en-US" sz="1372" dirty="0">
              <a:solidFill>
                <a:srgbClr val="000000"/>
              </a:solidFill>
              <a:latin typeface="Aileron Light"/>
              <a:ea typeface="Aileron Light"/>
              <a:cs typeface="Aileron Light"/>
              <a:sym typeface="Aileron Light"/>
            </a:endParaRPr>
          </a:p>
          <a:p>
            <a:pPr marL="296331" lvl="1" indent="-148165" algn="l">
              <a:lnSpc>
                <a:spcPts val="1921"/>
              </a:lnSpc>
              <a:buFont typeface="Arial"/>
              <a:buChar char="•"/>
            </a:pPr>
            <a:endParaRPr lang="en-US" sz="1372" dirty="0">
              <a:solidFill>
                <a:srgbClr val="000000"/>
              </a:solidFill>
              <a:latin typeface="Aileron Light"/>
              <a:ea typeface="Aileron Light"/>
              <a:cs typeface="Aileron Light"/>
              <a:sym typeface="Aileron Light"/>
            </a:endParaRPr>
          </a:p>
          <a:p>
            <a:pPr algn="l">
              <a:lnSpc>
                <a:spcPts val="1508"/>
              </a:lnSpc>
            </a:pPr>
            <a:endParaRPr lang="en-US" sz="1372" dirty="0">
              <a:solidFill>
                <a:srgbClr val="000000"/>
              </a:solidFill>
              <a:latin typeface="Aileron Light"/>
              <a:ea typeface="Aileron Light"/>
              <a:cs typeface="Aileron Light"/>
              <a:sym typeface="Aileron Light"/>
            </a:endParaRPr>
          </a:p>
          <a:p>
            <a:pPr algn="l">
              <a:lnSpc>
                <a:spcPts val="1508"/>
              </a:lnSpc>
            </a:pPr>
            <a:endParaRPr lang="en-US" sz="1372" dirty="0">
              <a:solidFill>
                <a:srgbClr val="000000"/>
              </a:solidFill>
              <a:latin typeface="Aileron Light"/>
              <a:ea typeface="Aileron Light"/>
              <a:cs typeface="Aileron Light"/>
              <a:sym typeface="Aileron Light"/>
            </a:endParaRPr>
          </a:p>
          <a:p>
            <a:pPr algn="l">
              <a:lnSpc>
                <a:spcPts val="1508"/>
              </a:lnSpc>
            </a:pPr>
            <a:endParaRPr lang="en-US" sz="1372" dirty="0">
              <a:solidFill>
                <a:srgbClr val="000000"/>
              </a:solidFill>
              <a:latin typeface="Aileron Light"/>
              <a:ea typeface="Aileron Light"/>
              <a:cs typeface="Aileron Light"/>
              <a:sym typeface="Aileron Light"/>
            </a:endParaRPr>
          </a:p>
          <a:p>
            <a:pPr algn="ctr">
              <a:lnSpc>
                <a:spcPts val="1037"/>
              </a:lnSpc>
            </a:pPr>
            <a:r>
              <a:rPr lang="en-US" sz="741" dirty="0">
                <a:solidFill>
                  <a:srgbClr val="000000"/>
                </a:solidFill>
                <a:latin typeface="Aileron Light"/>
                <a:ea typeface="Aileron Light"/>
                <a:cs typeface="Aileron Light"/>
                <a:sym typeface="Aileron Light"/>
              </a:rPr>
              <a:t>  </a:t>
            </a:r>
          </a:p>
          <a:p>
            <a:pPr algn="ctr">
              <a:lnSpc>
                <a:spcPts val="1037"/>
              </a:lnSpc>
              <a:spcBef>
                <a:spcPct val="0"/>
              </a:spcBef>
            </a:pPr>
            <a:endParaRPr lang="en-US" sz="741" dirty="0">
              <a:solidFill>
                <a:srgbClr val="000000"/>
              </a:solidFill>
              <a:latin typeface="Aileron Light"/>
              <a:ea typeface="Aileron Light"/>
              <a:cs typeface="Aileron Light"/>
              <a:sym typeface="Aileron Light"/>
            </a:endParaRPr>
          </a:p>
        </p:txBody>
      </p:sp>
      <p:sp>
        <p:nvSpPr>
          <p:cNvPr id="7" name="TextBox 7"/>
          <p:cNvSpPr txBox="1"/>
          <p:nvPr/>
        </p:nvSpPr>
        <p:spPr>
          <a:xfrm>
            <a:off x="2336320" y="9725083"/>
            <a:ext cx="3100284" cy="192022"/>
          </a:xfrm>
          <a:prstGeom prst="rect">
            <a:avLst/>
          </a:prstGeom>
        </p:spPr>
        <p:txBody>
          <a:bodyPr lIns="0" tIns="0" rIns="0" bIns="0" rtlCol="0" anchor="t">
            <a:spAutoFit/>
          </a:bodyPr>
          <a:lstStyle/>
          <a:p>
            <a:pPr algn="ctr">
              <a:lnSpc>
                <a:spcPts val="1548"/>
              </a:lnSpc>
            </a:pPr>
            <a:r>
              <a:rPr lang="en-US" sz="1106" u="sng">
                <a:solidFill>
                  <a:srgbClr val="1A1817"/>
                </a:solidFill>
                <a:latin typeface="Aileron Light"/>
                <a:ea typeface="Aileron Light"/>
                <a:cs typeface="Aileron Light"/>
                <a:sym typeface="Aileron Light"/>
                <a:hlinkClick r:id="rId4" tooltip="http://www.mssanders.com"/>
              </a:rPr>
              <a:t>www.MsSanders.com</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AutoShape 2"/>
          <p:cNvSpPr/>
          <p:nvPr/>
        </p:nvSpPr>
        <p:spPr>
          <a:xfrm>
            <a:off x="198720" y="501995"/>
            <a:ext cx="7371870" cy="0"/>
          </a:xfrm>
          <a:prstGeom prst="line">
            <a:avLst/>
          </a:prstGeom>
          <a:ln w="9525" cap="flat">
            <a:solidFill>
              <a:srgbClr val="1A1817"/>
            </a:solidFill>
            <a:prstDash val="solid"/>
            <a:headEnd type="none" w="sm" len="sm"/>
            <a:tailEnd type="none" w="sm" len="sm"/>
          </a:ln>
        </p:spPr>
        <p:txBody>
          <a:bodyPr/>
          <a:lstStyle/>
          <a:p>
            <a:endParaRPr lang="en-US"/>
          </a:p>
        </p:txBody>
      </p:sp>
      <p:sp>
        <p:nvSpPr>
          <p:cNvPr id="3" name="AutoShape 3"/>
          <p:cNvSpPr/>
          <p:nvPr/>
        </p:nvSpPr>
        <p:spPr>
          <a:xfrm>
            <a:off x="0" y="4320535"/>
            <a:ext cx="7371870" cy="0"/>
          </a:xfrm>
          <a:prstGeom prst="line">
            <a:avLst/>
          </a:prstGeom>
          <a:ln w="9525" cap="flat">
            <a:solidFill>
              <a:srgbClr val="1A1817"/>
            </a:solidFill>
            <a:prstDash val="solid"/>
            <a:headEnd type="none" w="sm" len="sm"/>
            <a:tailEnd type="none" w="sm" len="sm"/>
          </a:ln>
        </p:spPr>
        <p:txBody>
          <a:bodyPr/>
          <a:lstStyle/>
          <a:p>
            <a:endParaRPr lang="en-US"/>
          </a:p>
        </p:txBody>
      </p:sp>
      <p:sp>
        <p:nvSpPr>
          <p:cNvPr id="4" name="Freeform 4"/>
          <p:cNvSpPr/>
          <p:nvPr/>
        </p:nvSpPr>
        <p:spPr>
          <a:xfrm>
            <a:off x="3581400" y="9224271"/>
            <a:ext cx="597132" cy="512649"/>
          </a:xfrm>
          <a:custGeom>
            <a:avLst/>
            <a:gdLst/>
            <a:ahLst/>
            <a:cxnLst/>
            <a:rect l="l" t="t" r="r" b="b"/>
            <a:pathLst>
              <a:path w="597132" h="512649">
                <a:moveTo>
                  <a:pt x="0" y="0"/>
                </a:moveTo>
                <a:lnTo>
                  <a:pt x="597132" y="0"/>
                </a:lnTo>
                <a:lnTo>
                  <a:pt x="597132" y="512649"/>
                </a:lnTo>
                <a:lnTo>
                  <a:pt x="0" y="512649"/>
                </a:lnTo>
                <a:lnTo>
                  <a:pt x="0" y="0"/>
                </a:lnTo>
                <a:close/>
              </a:path>
            </a:pathLst>
          </a:custGeom>
          <a:blipFill>
            <a:blip r:embed="rId2"/>
            <a:stretch>
              <a:fillRect l="-775" r="-775"/>
            </a:stretch>
          </a:blipFill>
        </p:spPr>
        <p:txBody>
          <a:bodyPr/>
          <a:lstStyle/>
          <a:p>
            <a:endParaRPr lang="en-US"/>
          </a:p>
        </p:txBody>
      </p:sp>
      <p:sp>
        <p:nvSpPr>
          <p:cNvPr id="5" name="TextBox 5"/>
          <p:cNvSpPr txBox="1"/>
          <p:nvPr/>
        </p:nvSpPr>
        <p:spPr>
          <a:xfrm>
            <a:off x="2440750" y="9772123"/>
            <a:ext cx="2900731" cy="171977"/>
          </a:xfrm>
          <a:prstGeom prst="rect">
            <a:avLst/>
          </a:prstGeom>
        </p:spPr>
        <p:txBody>
          <a:bodyPr lIns="0" tIns="0" rIns="0" bIns="0" rtlCol="0" anchor="t">
            <a:spAutoFit/>
          </a:bodyPr>
          <a:lstStyle/>
          <a:p>
            <a:pPr algn="ctr">
              <a:lnSpc>
                <a:spcPts val="1448"/>
              </a:lnSpc>
            </a:pPr>
            <a:r>
              <a:rPr lang="en-US" sz="1034" u="sng">
                <a:solidFill>
                  <a:srgbClr val="1A1817"/>
                </a:solidFill>
                <a:latin typeface="Aileron Light"/>
                <a:ea typeface="Aileron Light"/>
                <a:cs typeface="Aileron Light"/>
                <a:sym typeface="Aileron Light"/>
                <a:hlinkClick r:id="rId3" tooltip="http://www.mssanders.com"/>
              </a:rPr>
              <a:t>www.MsSanders.com</a:t>
            </a:r>
          </a:p>
        </p:txBody>
      </p:sp>
      <p:sp>
        <p:nvSpPr>
          <p:cNvPr id="6" name="TextBox 6"/>
          <p:cNvSpPr txBox="1"/>
          <p:nvPr/>
        </p:nvSpPr>
        <p:spPr>
          <a:xfrm>
            <a:off x="587947" y="1055489"/>
            <a:ext cx="6407213" cy="401951"/>
          </a:xfrm>
          <a:prstGeom prst="rect">
            <a:avLst/>
          </a:prstGeom>
        </p:spPr>
        <p:txBody>
          <a:bodyPr lIns="0" tIns="0" rIns="0" bIns="0" rtlCol="0" anchor="t">
            <a:spAutoFit/>
          </a:bodyPr>
          <a:lstStyle/>
          <a:p>
            <a:pPr marL="0" lvl="0" indent="0" algn="ctr">
              <a:lnSpc>
                <a:spcPts val="3074"/>
              </a:lnSpc>
              <a:spcBef>
                <a:spcPct val="0"/>
              </a:spcBef>
            </a:pPr>
            <a:r>
              <a:rPr lang="en-US" sz="3074" b="1" spc="-122">
                <a:solidFill>
                  <a:srgbClr val="1A1817"/>
                </a:solidFill>
                <a:latin typeface="Aileron Bold"/>
                <a:ea typeface="Aileron Bold"/>
                <a:cs typeface="Aileron Bold"/>
                <a:sym typeface="Aileron Bold"/>
              </a:rPr>
              <a:t>ASTHMA BURDEN OF IMPACT</a:t>
            </a:r>
          </a:p>
        </p:txBody>
      </p:sp>
      <p:sp>
        <p:nvSpPr>
          <p:cNvPr id="7" name="TextBox 7"/>
          <p:cNvSpPr txBox="1"/>
          <p:nvPr/>
        </p:nvSpPr>
        <p:spPr>
          <a:xfrm>
            <a:off x="2596145" y="615858"/>
            <a:ext cx="2484902" cy="382482"/>
          </a:xfrm>
          <a:prstGeom prst="rect">
            <a:avLst/>
          </a:prstGeom>
        </p:spPr>
        <p:txBody>
          <a:bodyPr lIns="0" tIns="0" rIns="0" bIns="0" rtlCol="0" anchor="t">
            <a:spAutoFit/>
          </a:bodyPr>
          <a:lstStyle/>
          <a:p>
            <a:pPr marL="0" lvl="0" indent="0" algn="ctr">
              <a:lnSpc>
                <a:spcPts val="2822"/>
              </a:lnSpc>
              <a:spcBef>
                <a:spcPct val="0"/>
              </a:spcBef>
            </a:pPr>
            <a:r>
              <a:rPr lang="en-US" sz="2822" i="1" spc="-84">
                <a:solidFill>
                  <a:srgbClr val="1A1817"/>
                </a:solidFill>
                <a:latin typeface="Cardo Italics"/>
                <a:ea typeface="Cardo Italics"/>
                <a:cs typeface="Cardo Italics"/>
                <a:sym typeface="Cardo Italics"/>
              </a:rPr>
              <a:t>Passion</a:t>
            </a:r>
          </a:p>
        </p:txBody>
      </p:sp>
      <p:sp>
        <p:nvSpPr>
          <p:cNvPr id="8" name="TextBox 8"/>
          <p:cNvSpPr txBox="1"/>
          <p:nvPr/>
        </p:nvSpPr>
        <p:spPr>
          <a:xfrm>
            <a:off x="587947" y="1584101"/>
            <a:ext cx="6921139" cy="2674521"/>
          </a:xfrm>
          <a:prstGeom prst="rect">
            <a:avLst/>
          </a:prstGeom>
        </p:spPr>
        <p:txBody>
          <a:bodyPr lIns="0" tIns="0" rIns="0" bIns="0" rtlCol="0" anchor="t">
            <a:spAutoFit/>
          </a:bodyPr>
          <a:lstStyle/>
          <a:p>
            <a:pPr marL="438033" lvl="1" indent="-219017" algn="just">
              <a:lnSpc>
                <a:spcPts val="2840"/>
              </a:lnSpc>
              <a:buFont typeface="Arial"/>
              <a:buChar char="•"/>
            </a:pPr>
            <a:r>
              <a:rPr lang="en-US" sz="2028">
                <a:solidFill>
                  <a:srgbClr val="1A1817"/>
                </a:solidFill>
                <a:latin typeface="Aileron Thin"/>
                <a:ea typeface="Aileron Thin"/>
                <a:cs typeface="Aileron Thin"/>
                <a:sym typeface="Aileron Thin"/>
              </a:rPr>
              <a:t>My dedication to providing patient centric care which is both personable and acutely tailored to one’s needs, has had a measurable impact on reducing the asthma care burden in the community.</a:t>
            </a:r>
          </a:p>
          <a:p>
            <a:pPr marL="438033" lvl="1" indent="-219017" algn="just">
              <a:lnSpc>
                <a:spcPts val="2840"/>
              </a:lnSpc>
              <a:spcBef>
                <a:spcPct val="0"/>
              </a:spcBef>
              <a:buFont typeface="Arial"/>
              <a:buChar char="•"/>
            </a:pPr>
            <a:r>
              <a:rPr lang="en-US" sz="2028">
                <a:solidFill>
                  <a:srgbClr val="1A1817"/>
                </a:solidFill>
                <a:latin typeface="Aileron Thin"/>
                <a:ea typeface="Aileron Thin"/>
                <a:cs typeface="Aileron Thin"/>
                <a:sym typeface="Aileron Thin"/>
              </a:rPr>
              <a:t>I have overcome some of the most objectionable- educated </a:t>
            </a:r>
            <a:r>
              <a:rPr lang="en-US" sz="2028" i="1">
                <a:solidFill>
                  <a:srgbClr val="1A1817"/>
                </a:solidFill>
                <a:latin typeface="Aileron Thin Italics"/>
                <a:ea typeface="Aileron Thin Italics"/>
                <a:cs typeface="Aileron Thin Italics"/>
                <a:sym typeface="Aileron Thin Italics"/>
              </a:rPr>
              <a:t>and less</a:t>
            </a:r>
            <a:r>
              <a:rPr lang="en-US" sz="2028">
                <a:solidFill>
                  <a:srgbClr val="1A1817"/>
                </a:solidFill>
                <a:latin typeface="Aileron Thin"/>
                <a:ea typeface="Aileron Thin"/>
                <a:cs typeface="Aileron Thin"/>
                <a:sym typeface="Aileron Thin"/>
              </a:rPr>
              <a:t>-educated individuals to comply with best practice guidelines for disease management.</a:t>
            </a:r>
          </a:p>
          <a:p>
            <a:pPr marL="0" lvl="0" indent="0" algn="just">
              <a:lnSpc>
                <a:spcPts val="1580"/>
              </a:lnSpc>
              <a:spcBef>
                <a:spcPct val="0"/>
              </a:spcBef>
            </a:pPr>
            <a:endParaRPr lang="en-US" sz="2028">
              <a:solidFill>
                <a:srgbClr val="1A1817"/>
              </a:solidFill>
              <a:latin typeface="Aileron Thin"/>
              <a:ea typeface="Aileron Thin"/>
              <a:cs typeface="Aileron Thin"/>
              <a:sym typeface="Aileron Thin"/>
            </a:endParaRPr>
          </a:p>
        </p:txBody>
      </p:sp>
      <p:sp>
        <p:nvSpPr>
          <p:cNvPr id="9" name="TextBox 9"/>
          <p:cNvSpPr txBox="1"/>
          <p:nvPr/>
        </p:nvSpPr>
        <p:spPr>
          <a:xfrm>
            <a:off x="521005" y="4807259"/>
            <a:ext cx="6988081" cy="4338432"/>
          </a:xfrm>
          <a:prstGeom prst="rect">
            <a:avLst/>
          </a:prstGeom>
        </p:spPr>
        <p:txBody>
          <a:bodyPr lIns="0" tIns="0" rIns="0" bIns="0" rtlCol="0" anchor="t">
            <a:spAutoFit/>
          </a:bodyPr>
          <a:lstStyle/>
          <a:p>
            <a:pPr marL="310400" lvl="1" indent="-155200" algn="l">
              <a:lnSpc>
                <a:spcPts val="2012"/>
              </a:lnSpc>
              <a:buFont typeface="Arial"/>
              <a:buChar char="•"/>
            </a:pPr>
            <a:r>
              <a:rPr lang="en-US" sz="1437" dirty="0">
                <a:solidFill>
                  <a:srgbClr val="1A1817"/>
                </a:solidFill>
                <a:latin typeface="Aileron Light"/>
                <a:ea typeface="Aileron Light"/>
                <a:cs typeface="Aileron Light"/>
                <a:sym typeface="Aileron Light"/>
              </a:rPr>
              <a:t>Developed Standardized care procedure in conjunction with Emergency Medicine Physician which positively increased the # of patients leaving the ED with an Asthma Action Plan and medication Training Leading, to</a:t>
            </a:r>
            <a:r>
              <a:rPr lang="en-US" sz="1437" b="1" i="1" dirty="0">
                <a:solidFill>
                  <a:srgbClr val="1A1817"/>
                </a:solidFill>
                <a:latin typeface="Aileron Bold Italics"/>
                <a:ea typeface="Aileron Bold Italics"/>
                <a:cs typeface="Aileron Bold Italics"/>
                <a:sym typeface="Aileron Bold Italics"/>
              </a:rPr>
              <a:t> over 92%</a:t>
            </a:r>
            <a:r>
              <a:rPr lang="en-US" sz="1437" dirty="0">
                <a:solidFill>
                  <a:srgbClr val="1A1817"/>
                </a:solidFill>
                <a:latin typeface="Aileron Light"/>
                <a:ea typeface="Aileron Light"/>
                <a:cs typeface="Aileron Light"/>
                <a:sym typeface="Aileron Light"/>
              </a:rPr>
              <a:t>of patients were being discharged from the hospital with compliantly written asthma action plans.</a:t>
            </a:r>
          </a:p>
          <a:p>
            <a:pPr marL="310400" lvl="1" indent="-155200" algn="l">
              <a:lnSpc>
                <a:spcPts val="2012"/>
              </a:lnSpc>
              <a:buFont typeface="Arial"/>
              <a:buChar char="•"/>
            </a:pPr>
            <a:r>
              <a:rPr lang="en-US" sz="1437" dirty="0">
                <a:solidFill>
                  <a:srgbClr val="1A1817"/>
                </a:solidFill>
                <a:latin typeface="Aileron Light"/>
                <a:ea typeface="Aileron Light"/>
                <a:cs typeface="Aileron Light"/>
                <a:sym typeface="Aileron Light"/>
              </a:rPr>
              <a:t>Increased Ped Res satisfaction scores consistently in the high 4’s and frequently cited their experience in Asthma Pedi Skills Rotations with the Asthma Educator as one of their favorite parts of their rotation.</a:t>
            </a:r>
          </a:p>
          <a:p>
            <a:pPr marL="310400" lvl="1" indent="-155200" algn="l">
              <a:lnSpc>
                <a:spcPts val="2012"/>
              </a:lnSpc>
              <a:buFont typeface="Arial"/>
              <a:buChar char="•"/>
            </a:pPr>
            <a:r>
              <a:rPr lang="en-US" sz="1437" dirty="0">
                <a:solidFill>
                  <a:srgbClr val="1A1817"/>
                </a:solidFill>
                <a:latin typeface="Aileron Light"/>
                <a:ea typeface="Aileron Light"/>
                <a:cs typeface="Aileron Light"/>
                <a:sym typeface="Aileron Light"/>
              </a:rPr>
              <a:t>Provided training and shadowing opportunity for Hospital Pharmacist to provide medication device demonstrations and best clinical practice for administration and route</a:t>
            </a:r>
          </a:p>
          <a:p>
            <a:pPr marL="310400" lvl="1" indent="-155200" algn="l">
              <a:lnSpc>
                <a:spcPts val="2012"/>
              </a:lnSpc>
              <a:buFont typeface="Arial"/>
              <a:buChar char="•"/>
            </a:pPr>
            <a:r>
              <a:rPr lang="en-US" sz="1437" dirty="0">
                <a:solidFill>
                  <a:srgbClr val="1A1817"/>
                </a:solidFill>
                <a:latin typeface="Aileron Light"/>
                <a:ea typeface="Aileron Light"/>
                <a:cs typeface="Aileron Light"/>
                <a:sym typeface="Aileron Light"/>
              </a:rPr>
              <a:t>Contributed to being named an Asthma Center of Excellence by Joint Commission</a:t>
            </a:r>
          </a:p>
          <a:p>
            <a:pPr marL="310400" lvl="1" indent="-155200" algn="l">
              <a:lnSpc>
                <a:spcPts val="2012"/>
              </a:lnSpc>
              <a:buFont typeface="Arial"/>
              <a:buChar char="•"/>
            </a:pPr>
            <a:r>
              <a:rPr lang="en-US" sz="1437" dirty="0">
                <a:solidFill>
                  <a:srgbClr val="1A1817"/>
                </a:solidFill>
                <a:latin typeface="Aileron Light"/>
                <a:ea typeface="Aileron Light"/>
                <a:cs typeface="Aileron Light"/>
                <a:sym typeface="Aileron Light"/>
              </a:rPr>
              <a:t>Devised a Quarterly Newsletter:  </a:t>
            </a:r>
            <a:r>
              <a:rPr lang="en-US" sz="1437" i="1" dirty="0" err="1">
                <a:solidFill>
                  <a:srgbClr val="1A1817"/>
                </a:solidFill>
                <a:latin typeface="Aileron Light Italics"/>
                <a:ea typeface="Aileron Light Italics"/>
                <a:cs typeface="Aileron Light Italics"/>
                <a:sym typeface="Aileron Light Italics"/>
              </a:rPr>
              <a:t>Eazing</a:t>
            </a:r>
            <a:r>
              <a:rPr lang="en-US" sz="1437" i="1" dirty="0">
                <a:solidFill>
                  <a:srgbClr val="1A1817"/>
                </a:solidFill>
                <a:latin typeface="Aileron Light Italics"/>
                <a:ea typeface="Aileron Light Italics"/>
                <a:cs typeface="Aileron Light Italics"/>
                <a:sym typeface="Aileron Light Italics"/>
              </a:rPr>
              <a:t> the Wheezing</a:t>
            </a:r>
            <a:r>
              <a:rPr lang="en-US" sz="1437" dirty="0">
                <a:solidFill>
                  <a:srgbClr val="1A1817"/>
                </a:solidFill>
                <a:latin typeface="Aileron Light"/>
                <a:ea typeface="Aileron Light"/>
                <a:cs typeface="Aileron Light"/>
                <a:sym typeface="Aileron Light"/>
              </a:rPr>
              <a:t>, shared with Hospital Unit staff and Residents.</a:t>
            </a:r>
          </a:p>
          <a:p>
            <a:pPr marL="310400" lvl="1" indent="-155200" algn="l">
              <a:lnSpc>
                <a:spcPts val="2012"/>
              </a:lnSpc>
              <a:buFont typeface="Arial"/>
              <a:buChar char="•"/>
            </a:pPr>
            <a:r>
              <a:rPr lang="en-US" sz="1437" dirty="0">
                <a:solidFill>
                  <a:srgbClr val="1A1817"/>
                </a:solidFill>
                <a:latin typeface="Aileron Light"/>
                <a:ea typeface="Aileron Light"/>
                <a:cs typeface="Aileron Light"/>
                <a:sym typeface="Aileron Light"/>
              </a:rPr>
              <a:t>Success of Pedi Skills Rotation, presented at multiple local and </a:t>
            </a:r>
            <a:r>
              <a:rPr lang="en-US" sz="1437" dirty="0" err="1">
                <a:solidFill>
                  <a:srgbClr val="1A1817"/>
                </a:solidFill>
                <a:latin typeface="Aileron Light"/>
                <a:ea typeface="Aileron Light"/>
                <a:cs typeface="Aileron Light"/>
                <a:sym typeface="Aileron Light"/>
              </a:rPr>
              <a:t>nat’l</a:t>
            </a:r>
            <a:r>
              <a:rPr lang="en-US" sz="1437" dirty="0">
                <a:solidFill>
                  <a:srgbClr val="1A1817"/>
                </a:solidFill>
                <a:latin typeface="Aileron Light"/>
                <a:ea typeface="Aileron Light"/>
                <a:cs typeface="Aileron Light"/>
                <a:sym typeface="Aileron Light"/>
              </a:rPr>
              <a:t> educational forums including </a:t>
            </a:r>
            <a:r>
              <a:rPr lang="en-US" sz="1437" i="1" dirty="0">
                <a:solidFill>
                  <a:srgbClr val="1A1817"/>
                </a:solidFill>
                <a:latin typeface="Aileron Light Italics"/>
                <a:ea typeface="Aileron Light Italics"/>
                <a:cs typeface="Aileron Light Italics"/>
                <a:sym typeface="Aileron Light Italics"/>
              </a:rPr>
              <a:t>Baylor Educational Innovations</a:t>
            </a:r>
            <a:r>
              <a:rPr lang="en-US" sz="1437" dirty="0">
                <a:solidFill>
                  <a:srgbClr val="1A1817"/>
                </a:solidFill>
                <a:latin typeface="Aileron Light"/>
                <a:ea typeface="Aileron Light"/>
                <a:cs typeface="Aileron Light"/>
                <a:sym typeface="Aileron Light"/>
              </a:rPr>
              <a:t>, </a:t>
            </a:r>
            <a:r>
              <a:rPr lang="en-US" sz="1437" i="1" dirty="0">
                <a:solidFill>
                  <a:srgbClr val="1A1817"/>
                </a:solidFill>
                <a:latin typeface="Aileron Light Italics"/>
                <a:ea typeface="Aileron Light Italics"/>
                <a:cs typeface="Aileron Light Italics"/>
                <a:sym typeface="Aileron Light Italics"/>
              </a:rPr>
              <a:t>Baylor Educational Showcase, Young Investigators Forum in Respiratory Diseases and the American Thoracic Society conf</a:t>
            </a:r>
          </a:p>
        </p:txBody>
      </p:sp>
      <p:sp>
        <p:nvSpPr>
          <p:cNvPr id="10" name="TextBox 10"/>
          <p:cNvSpPr txBox="1"/>
          <p:nvPr/>
        </p:nvSpPr>
        <p:spPr>
          <a:xfrm>
            <a:off x="587947" y="4474400"/>
            <a:ext cx="6132706" cy="313809"/>
          </a:xfrm>
          <a:prstGeom prst="rect">
            <a:avLst/>
          </a:prstGeom>
        </p:spPr>
        <p:txBody>
          <a:bodyPr lIns="0" tIns="0" rIns="0" bIns="0" rtlCol="0" anchor="t">
            <a:spAutoFit/>
          </a:bodyPr>
          <a:lstStyle/>
          <a:p>
            <a:pPr marL="0" lvl="0" indent="0" algn="ctr">
              <a:lnSpc>
                <a:spcPts val="2368"/>
              </a:lnSpc>
              <a:spcBef>
                <a:spcPct val="0"/>
              </a:spcBef>
            </a:pPr>
            <a:r>
              <a:rPr lang="en-US" sz="2368" b="1" spc="-94">
                <a:solidFill>
                  <a:srgbClr val="1A1817"/>
                </a:solidFill>
                <a:latin typeface="Aileron Bold"/>
                <a:ea typeface="Aileron Bold"/>
                <a:cs typeface="Aileron Bold"/>
                <a:sym typeface="Aileron Bold"/>
              </a:rPr>
              <a:t>ACCOMPLISHMENTS</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Freeform 2"/>
          <p:cNvSpPr/>
          <p:nvPr/>
        </p:nvSpPr>
        <p:spPr>
          <a:xfrm>
            <a:off x="609600" y="1224581"/>
            <a:ext cx="6581500" cy="7767019"/>
          </a:xfrm>
          <a:custGeom>
            <a:avLst/>
            <a:gdLst/>
            <a:ahLst/>
            <a:cxnLst/>
            <a:rect l="l" t="t" r="r" b="b"/>
            <a:pathLst>
              <a:path w="6581500" h="7767019">
                <a:moveTo>
                  <a:pt x="0" y="0"/>
                </a:moveTo>
                <a:lnTo>
                  <a:pt x="6581500" y="0"/>
                </a:lnTo>
                <a:lnTo>
                  <a:pt x="6581500" y="7767018"/>
                </a:lnTo>
                <a:lnTo>
                  <a:pt x="0" y="7767018"/>
                </a:lnTo>
                <a:lnTo>
                  <a:pt x="0" y="0"/>
                </a:lnTo>
                <a:close/>
              </a:path>
            </a:pathLst>
          </a:custGeom>
          <a:blipFill>
            <a:blip r:embed="rId2"/>
            <a:stretch>
              <a:fillRect l="-1337" r="-1337" b="-886"/>
            </a:stretch>
          </a:blipFill>
        </p:spPr>
        <p:txBody>
          <a:bodyPr/>
          <a:lstStyle/>
          <a:p>
            <a:endParaRPr lang="en-US"/>
          </a:p>
        </p:txBody>
      </p:sp>
      <p:sp>
        <p:nvSpPr>
          <p:cNvPr id="3" name="Freeform 3"/>
          <p:cNvSpPr/>
          <p:nvPr/>
        </p:nvSpPr>
        <p:spPr>
          <a:xfrm>
            <a:off x="3619256" y="9220200"/>
            <a:ext cx="520912" cy="440384"/>
          </a:xfrm>
          <a:custGeom>
            <a:avLst/>
            <a:gdLst/>
            <a:ahLst/>
            <a:cxnLst/>
            <a:rect l="l" t="t" r="r" b="b"/>
            <a:pathLst>
              <a:path w="520912" h="440384">
                <a:moveTo>
                  <a:pt x="0" y="0"/>
                </a:moveTo>
                <a:lnTo>
                  <a:pt x="520912" y="0"/>
                </a:lnTo>
                <a:lnTo>
                  <a:pt x="520912" y="440384"/>
                </a:lnTo>
                <a:lnTo>
                  <a:pt x="0" y="44038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440750" y="9753600"/>
            <a:ext cx="2900731" cy="171977"/>
          </a:xfrm>
          <a:prstGeom prst="rect">
            <a:avLst/>
          </a:prstGeom>
        </p:spPr>
        <p:txBody>
          <a:bodyPr lIns="0" tIns="0" rIns="0" bIns="0" rtlCol="0" anchor="t">
            <a:spAutoFit/>
          </a:bodyPr>
          <a:lstStyle/>
          <a:p>
            <a:pPr algn="ctr">
              <a:lnSpc>
                <a:spcPts val="1448"/>
              </a:lnSpc>
            </a:pPr>
            <a:r>
              <a:rPr lang="en-US" sz="1034" u="sng" dirty="0">
                <a:solidFill>
                  <a:srgbClr val="1A1817"/>
                </a:solidFill>
                <a:latin typeface="Aileron Light"/>
                <a:ea typeface="Aileron Light"/>
                <a:cs typeface="Aileron Light"/>
                <a:sym typeface="Aileron Light"/>
                <a:hlinkClick r:id="rId4" tooltip="http://www.mssanders.com"/>
              </a:rPr>
              <a:t>www.MsSanders.com</a:t>
            </a:r>
          </a:p>
        </p:txBody>
      </p:sp>
      <p:sp>
        <p:nvSpPr>
          <p:cNvPr id="5" name="TextBox 5"/>
          <p:cNvSpPr txBox="1"/>
          <p:nvPr/>
        </p:nvSpPr>
        <p:spPr>
          <a:xfrm>
            <a:off x="2440750" y="226079"/>
            <a:ext cx="2900731" cy="707217"/>
          </a:xfrm>
          <a:prstGeom prst="rect">
            <a:avLst/>
          </a:prstGeom>
        </p:spPr>
        <p:txBody>
          <a:bodyPr lIns="0" tIns="0" rIns="0" bIns="0" rtlCol="0" anchor="t">
            <a:spAutoFit/>
          </a:bodyPr>
          <a:lstStyle/>
          <a:p>
            <a:pPr algn="ctr">
              <a:lnSpc>
                <a:spcPts val="2811"/>
              </a:lnSpc>
              <a:spcBef>
                <a:spcPct val="0"/>
              </a:spcBef>
            </a:pPr>
            <a:r>
              <a:rPr lang="en-US" sz="2008" b="1">
                <a:solidFill>
                  <a:srgbClr val="1A1817"/>
                </a:solidFill>
                <a:latin typeface="Aileron Bold"/>
                <a:ea typeface="Aileron Bold"/>
                <a:cs typeface="Aileron Bold"/>
                <a:sym typeface="Aileron Bold"/>
              </a:rPr>
              <a:t>Letter of Recommendation</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Freeform 2"/>
          <p:cNvSpPr/>
          <p:nvPr/>
        </p:nvSpPr>
        <p:spPr>
          <a:xfrm>
            <a:off x="155540" y="1037758"/>
            <a:ext cx="7461320" cy="5666167"/>
          </a:xfrm>
          <a:custGeom>
            <a:avLst/>
            <a:gdLst/>
            <a:ahLst/>
            <a:cxnLst/>
            <a:rect l="l" t="t" r="r" b="b"/>
            <a:pathLst>
              <a:path w="7461320" h="5666167">
                <a:moveTo>
                  <a:pt x="0" y="0"/>
                </a:moveTo>
                <a:lnTo>
                  <a:pt x="7461320" y="0"/>
                </a:lnTo>
                <a:lnTo>
                  <a:pt x="7461320" y="5666167"/>
                </a:lnTo>
                <a:lnTo>
                  <a:pt x="0" y="5666167"/>
                </a:lnTo>
                <a:lnTo>
                  <a:pt x="0" y="0"/>
                </a:lnTo>
                <a:close/>
              </a:path>
            </a:pathLst>
          </a:custGeom>
          <a:blipFill>
            <a:blip r:embed="rId2"/>
            <a:stretch>
              <a:fillRect t="-4505" b="-5575"/>
            </a:stretch>
          </a:blipFill>
        </p:spPr>
        <p:txBody>
          <a:bodyPr/>
          <a:lstStyle/>
          <a:p>
            <a:endParaRPr lang="en-US"/>
          </a:p>
        </p:txBody>
      </p:sp>
      <p:sp>
        <p:nvSpPr>
          <p:cNvPr id="3" name="Freeform 3"/>
          <p:cNvSpPr/>
          <p:nvPr/>
        </p:nvSpPr>
        <p:spPr>
          <a:xfrm>
            <a:off x="3612378" y="8991600"/>
            <a:ext cx="547644" cy="462984"/>
          </a:xfrm>
          <a:custGeom>
            <a:avLst/>
            <a:gdLst/>
            <a:ahLst/>
            <a:cxnLst/>
            <a:rect l="l" t="t" r="r" b="b"/>
            <a:pathLst>
              <a:path w="547644" h="462984">
                <a:moveTo>
                  <a:pt x="0" y="0"/>
                </a:moveTo>
                <a:lnTo>
                  <a:pt x="547644" y="0"/>
                </a:lnTo>
                <a:lnTo>
                  <a:pt x="547644" y="462983"/>
                </a:lnTo>
                <a:lnTo>
                  <a:pt x="0" y="46298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440750" y="9525000"/>
            <a:ext cx="2900731" cy="171977"/>
          </a:xfrm>
          <a:prstGeom prst="rect">
            <a:avLst/>
          </a:prstGeom>
        </p:spPr>
        <p:txBody>
          <a:bodyPr lIns="0" tIns="0" rIns="0" bIns="0" rtlCol="0" anchor="t">
            <a:spAutoFit/>
          </a:bodyPr>
          <a:lstStyle/>
          <a:p>
            <a:pPr algn="ctr">
              <a:lnSpc>
                <a:spcPts val="1448"/>
              </a:lnSpc>
            </a:pPr>
            <a:r>
              <a:rPr lang="en-US" sz="1034" u="sng" dirty="0">
                <a:solidFill>
                  <a:srgbClr val="1A1817"/>
                </a:solidFill>
                <a:latin typeface="Aileron Light"/>
                <a:ea typeface="Aileron Light"/>
                <a:cs typeface="Aileron Light"/>
                <a:sym typeface="Aileron Light"/>
                <a:hlinkClick r:id="rId4" tooltip="http://www.mssanders.com"/>
              </a:rPr>
              <a:t>www.MsSanders.com</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6"/>
        </a:solidFill>
        <a:effectLst/>
      </p:bgPr>
    </p:bg>
    <p:spTree>
      <p:nvGrpSpPr>
        <p:cNvPr id="1" name=""/>
        <p:cNvGrpSpPr/>
        <p:nvPr/>
      </p:nvGrpSpPr>
      <p:grpSpPr>
        <a:xfrm>
          <a:off x="0" y="0"/>
          <a:ext cx="0" cy="0"/>
          <a:chOff x="0" y="0"/>
          <a:chExt cx="0" cy="0"/>
        </a:xfrm>
      </p:grpSpPr>
      <p:sp>
        <p:nvSpPr>
          <p:cNvPr id="9" name="Freeform 106">
            <a:hlinkClick r:id="rId2"/>
            <a:extLst>
              <a:ext uri="{FF2B5EF4-FFF2-40B4-BE49-F238E27FC236}">
                <a16:creationId xmlns:a16="http://schemas.microsoft.com/office/drawing/2014/main" id="{3782C034-7323-2C64-3818-8AA86CE5A6AD}"/>
              </a:ext>
            </a:extLst>
          </p:cNvPr>
          <p:cNvSpPr/>
          <p:nvPr/>
        </p:nvSpPr>
        <p:spPr>
          <a:xfrm>
            <a:off x="-4435" y="1207"/>
            <a:ext cx="7769387" cy="10057194"/>
          </a:xfrm>
          <a:custGeom>
            <a:avLst/>
            <a:gdLst/>
            <a:ahLst/>
            <a:cxnLst/>
            <a:rect l="0" t="0" r="0" b="0"/>
            <a:pathLst>
              <a:path w="7763256" h="10049257">
                <a:moveTo>
                  <a:pt x="0" y="10049257"/>
                </a:moveTo>
                <a:lnTo>
                  <a:pt x="7763256" y="10049257"/>
                </a:lnTo>
                <a:lnTo>
                  <a:pt x="7763256" y="0"/>
                </a:lnTo>
                <a:lnTo>
                  <a:pt x="0" y="0"/>
                </a:lnTo>
                <a:lnTo>
                  <a:pt x="0" y="10049257"/>
                </a:lnTo>
                <a:close/>
              </a:path>
            </a:pathLst>
          </a:custGeom>
          <a:solidFill>
            <a:srgbClr val="F3F1EB">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1" dirty="0"/>
          </a:p>
        </p:txBody>
      </p:sp>
      <p:sp>
        <p:nvSpPr>
          <p:cNvPr id="2" name="Freeform 2"/>
          <p:cNvSpPr/>
          <p:nvPr/>
        </p:nvSpPr>
        <p:spPr>
          <a:xfrm>
            <a:off x="114300" y="4913690"/>
            <a:ext cx="7469973" cy="3272742"/>
          </a:xfrm>
          <a:custGeom>
            <a:avLst/>
            <a:gdLst/>
            <a:ahLst/>
            <a:cxnLst/>
            <a:rect l="l" t="t" r="r" b="b"/>
            <a:pathLst>
              <a:path w="7469973" h="3272742">
                <a:moveTo>
                  <a:pt x="0" y="0"/>
                </a:moveTo>
                <a:lnTo>
                  <a:pt x="7469973" y="0"/>
                </a:lnTo>
                <a:lnTo>
                  <a:pt x="7469973" y="3272743"/>
                </a:lnTo>
                <a:lnTo>
                  <a:pt x="0" y="3272743"/>
                </a:lnTo>
                <a:lnTo>
                  <a:pt x="0" y="0"/>
                </a:lnTo>
                <a:close/>
              </a:path>
            </a:pathLst>
          </a:custGeom>
          <a:blipFill>
            <a:blip r:embed="rId3"/>
            <a:stretch>
              <a:fillRect l="-7749" t="-8946" r="-3286"/>
            </a:stretch>
          </a:blipFill>
        </p:spPr>
        <p:txBody>
          <a:bodyPr/>
          <a:lstStyle/>
          <a:p>
            <a:endParaRPr lang="en-US"/>
          </a:p>
        </p:txBody>
      </p:sp>
      <p:sp>
        <p:nvSpPr>
          <p:cNvPr id="3" name="TextBox 3"/>
          <p:cNvSpPr txBox="1"/>
          <p:nvPr/>
        </p:nvSpPr>
        <p:spPr>
          <a:xfrm>
            <a:off x="409607" y="4010977"/>
            <a:ext cx="6953185" cy="740788"/>
          </a:xfrm>
          <a:prstGeom prst="rect">
            <a:avLst/>
          </a:prstGeom>
        </p:spPr>
        <p:txBody>
          <a:bodyPr lIns="0" tIns="0" rIns="0" bIns="0" rtlCol="0" anchor="t">
            <a:spAutoFit/>
          </a:bodyPr>
          <a:lstStyle/>
          <a:p>
            <a:pPr marL="0" lvl="0" indent="0" algn="ctr">
              <a:lnSpc>
                <a:spcPts val="2996"/>
              </a:lnSpc>
              <a:spcBef>
                <a:spcPct val="0"/>
              </a:spcBef>
            </a:pPr>
            <a:r>
              <a:rPr lang="en-US" sz="2140" b="1" u="none" strike="noStrike">
                <a:solidFill>
                  <a:srgbClr val="1A1817"/>
                </a:solidFill>
                <a:latin typeface="Aileron Bold"/>
                <a:ea typeface="Aileron Bold"/>
                <a:cs typeface="Aileron Bold"/>
                <a:sym typeface="Aileron Bold"/>
              </a:rPr>
              <a:t>" Patients are either Undermedicated, undertreated and/or undereducated"</a:t>
            </a:r>
          </a:p>
        </p:txBody>
      </p:sp>
      <p:sp>
        <p:nvSpPr>
          <p:cNvPr id="4" name="Freeform 4"/>
          <p:cNvSpPr/>
          <p:nvPr/>
        </p:nvSpPr>
        <p:spPr>
          <a:xfrm>
            <a:off x="3657600" y="9067800"/>
            <a:ext cx="497934" cy="420959"/>
          </a:xfrm>
          <a:custGeom>
            <a:avLst/>
            <a:gdLst/>
            <a:ahLst/>
            <a:cxnLst/>
            <a:rect l="l" t="t" r="r" b="b"/>
            <a:pathLst>
              <a:path w="497934" h="420959">
                <a:moveTo>
                  <a:pt x="0" y="0"/>
                </a:moveTo>
                <a:lnTo>
                  <a:pt x="497934" y="0"/>
                </a:lnTo>
                <a:lnTo>
                  <a:pt x="497934" y="420959"/>
                </a:lnTo>
                <a:lnTo>
                  <a:pt x="0" y="420959"/>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7448" y="228600"/>
            <a:ext cx="7764952" cy="859210"/>
          </a:xfrm>
          <a:prstGeom prst="rect">
            <a:avLst/>
          </a:prstGeom>
        </p:spPr>
        <p:txBody>
          <a:bodyPr wrap="square" lIns="0" tIns="0" rIns="0" bIns="0" rtlCol="0" anchor="t">
            <a:spAutoFit/>
          </a:bodyPr>
          <a:lstStyle/>
          <a:p>
            <a:pPr algn="ctr">
              <a:lnSpc>
                <a:spcPts val="3499"/>
              </a:lnSpc>
              <a:spcBef>
                <a:spcPct val="0"/>
              </a:spcBef>
            </a:pPr>
            <a:r>
              <a:rPr lang="en-US" sz="2499" dirty="0">
                <a:solidFill>
                  <a:srgbClr val="1A1817"/>
                </a:solidFill>
                <a:latin typeface="Aileron Light"/>
                <a:ea typeface="Aileron Light"/>
                <a:cs typeface="Aileron Light"/>
                <a:sym typeface="Aileron Light"/>
              </a:rPr>
              <a:t>Cultural</a:t>
            </a:r>
          </a:p>
          <a:p>
            <a:pPr algn="ctr">
              <a:lnSpc>
                <a:spcPts val="3499"/>
              </a:lnSpc>
              <a:spcBef>
                <a:spcPct val="0"/>
              </a:spcBef>
            </a:pPr>
            <a:r>
              <a:rPr lang="en-US" sz="2499" dirty="0">
                <a:solidFill>
                  <a:srgbClr val="1A1817"/>
                </a:solidFill>
                <a:latin typeface="Aileron Light"/>
                <a:ea typeface="Aileron Light"/>
                <a:cs typeface="Aileron Light"/>
                <a:sym typeface="Aileron Light"/>
              </a:rPr>
              <a:t>Competency</a:t>
            </a:r>
          </a:p>
        </p:txBody>
      </p:sp>
      <p:sp>
        <p:nvSpPr>
          <p:cNvPr id="6" name="TextBox 6"/>
          <p:cNvSpPr txBox="1"/>
          <p:nvPr/>
        </p:nvSpPr>
        <p:spPr>
          <a:xfrm>
            <a:off x="533400" y="1219200"/>
            <a:ext cx="6783687" cy="1276760"/>
          </a:xfrm>
          <a:prstGeom prst="rect">
            <a:avLst/>
          </a:prstGeom>
        </p:spPr>
        <p:txBody>
          <a:bodyPr lIns="0" tIns="0" rIns="0" bIns="0" rtlCol="0" anchor="t">
            <a:spAutoFit/>
          </a:bodyPr>
          <a:lstStyle/>
          <a:p>
            <a:pPr algn="ctr">
              <a:lnSpc>
                <a:spcPts val="2552"/>
              </a:lnSpc>
              <a:spcBef>
                <a:spcPct val="0"/>
              </a:spcBef>
            </a:pPr>
            <a:r>
              <a:rPr lang="en-US" sz="1823" dirty="0">
                <a:solidFill>
                  <a:srgbClr val="1A1817"/>
                </a:solidFill>
                <a:latin typeface="Aileron Light"/>
                <a:ea typeface="Aileron Light"/>
                <a:cs typeface="Aileron Light"/>
                <a:sym typeface="Aileron Light"/>
              </a:rPr>
              <a:t>I take pride in communicating with families in their native language when possible. I find value in such authentic interactions,  and systematized hospital protocols to ensure families were discharged with language appropriate information / instructions </a:t>
            </a:r>
          </a:p>
        </p:txBody>
      </p:sp>
      <p:sp>
        <p:nvSpPr>
          <p:cNvPr id="7" name="TextBox 7"/>
          <p:cNvSpPr txBox="1"/>
          <p:nvPr/>
        </p:nvSpPr>
        <p:spPr>
          <a:xfrm>
            <a:off x="2440750" y="9601200"/>
            <a:ext cx="2900731" cy="171977"/>
          </a:xfrm>
          <a:prstGeom prst="rect">
            <a:avLst/>
          </a:prstGeom>
        </p:spPr>
        <p:txBody>
          <a:bodyPr lIns="0" tIns="0" rIns="0" bIns="0" rtlCol="0" anchor="t">
            <a:spAutoFit/>
          </a:bodyPr>
          <a:lstStyle/>
          <a:p>
            <a:pPr algn="ctr">
              <a:lnSpc>
                <a:spcPts val="1448"/>
              </a:lnSpc>
            </a:pPr>
            <a:r>
              <a:rPr lang="en-US" sz="1034" u="sng" dirty="0">
                <a:solidFill>
                  <a:srgbClr val="1A1817"/>
                </a:solidFill>
                <a:latin typeface="Aileron Light"/>
                <a:ea typeface="Aileron Light"/>
                <a:cs typeface="Aileron Light"/>
                <a:sym typeface="Aileron Light"/>
                <a:hlinkClick r:id="rId5" tooltip="http://www.mssanders.com"/>
              </a:rPr>
              <a:t>www.MsSanders.com</a:t>
            </a:r>
          </a:p>
        </p:txBody>
      </p:sp>
      <p:sp>
        <p:nvSpPr>
          <p:cNvPr id="8" name="TextBox 8"/>
          <p:cNvSpPr txBox="1"/>
          <p:nvPr/>
        </p:nvSpPr>
        <p:spPr>
          <a:xfrm>
            <a:off x="528242" y="2679665"/>
            <a:ext cx="6834550" cy="1054135"/>
          </a:xfrm>
          <a:prstGeom prst="rect">
            <a:avLst/>
          </a:prstGeom>
        </p:spPr>
        <p:txBody>
          <a:bodyPr lIns="0" tIns="0" rIns="0" bIns="0" rtlCol="0" anchor="t">
            <a:spAutoFit/>
          </a:bodyPr>
          <a:lstStyle/>
          <a:p>
            <a:pPr marL="323643" lvl="1" indent="-161821" algn="l">
              <a:lnSpc>
                <a:spcPts val="2098"/>
              </a:lnSpc>
              <a:buFont typeface="Arial"/>
              <a:buChar char="•"/>
            </a:pPr>
            <a:r>
              <a:rPr lang="en-US" sz="1499" dirty="0">
                <a:solidFill>
                  <a:srgbClr val="1A1817"/>
                </a:solidFill>
                <a:latin typeface="Aileron Light"/>
                <a:ea typeface="Aileron Light"/>
                <a:cs typeface="Aileron Light"/>
                <a:sym typeface="Aileron Light"/>
              </a:rPr>
              <a:t>Advocated to EMR/ EPIC applications team to include </a:t>
            </a:r>
            <a:r>
              <a:rPr lang="en-US" sz="1499" i="1" dirty="0">
                <a:solidFill>
                  <a:srgbClr val="1A1817"/>
                </a:solidFill>
                <a:latin typeface="Aileron Light Italics"/>
                <a:ea typeface="Aileron Light Italics"/>
                <a:cs typeface="Aileron Light Italics"/>
                <a:sym typeface="Aileron Light Italics"/>
              </a:rPr>
              <a:t>Spanish </a:t>
            </a:r>
            <a:r>
              <a:rPr lang="en-US" sz="1499" dirty="0">
                <a:solidFill>
                  <a:srgbClr val="1A1817"/>
                </a:solidFill>
                <a:latin typeface="Aileron Light"/>
                <a:ea typeface="Aileron Light"/>
                <a:cs typeface="Aileron Light"/>
                <a:sym typeface="Aileron Light"/>
              </a:rPr>
              <a:t>versions of patients' home management plan and retrained hospital residents on the importance and responsibility of such</a:t>
            </a:r>
          </a:p>
          <a:p>
            <a:pPr marL="323643" lvl="1" indent="-161821" algn="l">
              <a:lnSpc>
                <a:spcPts val="2098"/>
              </a:lnSpc>
              <a:buFont typeface="Arial"/>
              <a:buChar char="•"/>
            </a:pPr>
            <a:r>
              <a:rPr lang="en-US" sz="1499" dirty="0">
                <a:solidFill>
                  <a:srgbClr val="1A1817"/>
                </a:solidFill>
                <a:latin typeface="Aileron Light"/>
                <a:ea typeface="Aileron Light"/>
                <a:cs typeface="Aileron Light"/>
                <a:sym typeface="Aileron Light"/>
              </a:rPr>
              <a:t>Participated in weekly Spanish Class - </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AutoShape 2"/>
          <p:cNvSpPr/>
          <p:nvPr/>
        </p:nvSpPr>
        <p:spPr>
          <a:xfrm>
            <a:off x="200265" y="501995"/>
            <a:ext cx="7371870" cy="0"/>
          </a:xfrm>
          <a:prstGeom prst="line">
            <a:avLst/>
          </a:prstGeom>
          <a:ln w="9525" cap="flat">
            <a:solidFill>
              <a:srgbClr val="1A1817"/>
            </a:solidFill>
            <a:prstDash val="solid"/>
            <a:headEnd type="none" w="sm" len="sm"/>
            <a:tailEnd type="none" w="sm" len="sm"/>
          </a:ln>
        </p:spPr>
        <p:txBody>
          <a:bodyPr/>
          <a:lstStyle/>
          <a:p>
            <a:endParaRPr lang="en-US"/>
          </a:p>
        </p:txBody>
      </p:sp>
      <p:sp>
        <p:nvSpPr>
          <p:cNvPr id="3" name="AutoShape 3"/>
          <p:cNvSpPr/>
          <p:nvPr/>
        </p:nvSpPr>
        <p:spPr>
          <a:xfrm>
            <a:off x="200226" y="8915400"/>
            <a:ext cx="7371948" cy="0"/>
          </a:xfrm>
          <a:prstGeom prst="line">
            <a:avLst/>
          </a:prstGeom>
          <a:ln w="9525" cap="flat">
            <a:solidFill>
              <a:srgbClr val="1A1817"/>
            </a:solidFill>
            <a:prstDash val="solid"/>
            <a:headEnd type="none" w="sm" len="sm"/>
            <a:tailEnd type="none" w="sm" len="sm"/>
          </a:ln>
        </p:spPr>
        <p:txBody>
          <a:bodyPr/>
          <a:lstStyle/>
          <a:p>
            <a:endParaRPr lang="en-US"/>
          </a:p>
        </p:txBody>
      </p:sp>
      <p:sp>
        <p:nvSpPr>
          <p:cNvPr id="4" name="TextBox 4"/>
          <p:cNvSpPr txBox="1"/>
          <p:nvPr/>
        </p:nvSpPr>
        <p:spPr>
          <a:xfrm>
            <a:off x="589492" y="568670"/>
            <a:ext cx="4887049" cy="920181"/>
          </a:xfrm>
          <a:prstGeom prst="rect">
            <a:avLst/>
          </a:prstGeom>
        </p:spPr>
        <p:txBody>
          <a:bodyPr lIns="0" tIns="0" rIns="0" bIns="0" rtlCol="0" anchor="t">
            <a:spAutoFit/>
          </a:bodyPr>
          <a:lstStyle/>
          <a:p>
            <a:pPr marL="0" lvl="0" indent="0" algn="l">
              <a:lnSpc>
                <a:spcPts val="3574"/>
              </a:lnSpc>
              <a:spcBef>
                <a:spcPct val="0"/>
              </a:spcBef>
            </a:pPr>
            <a:r>
              <a:rPr lang="en-US" sz="3574" spc="-142">
                <a:solidFill>
                  <a:srgbClr val="1A1817"/>
                </a:solidFill>
                <a:latin typeface="Aileron Thin"/>
                <a:ea typeface="Aileron Thin"/>
                <a:cs typeface="Aileron Thin"/>
                <a:sym typeface="Aileron Thin"/>
              </a:rPr>
              <a:t>RELATIONSHIP MANAGEMENT </a:t>
            </a:r>
          </a:p>
        </p:txBody>
      </p:sp>
      <p:sp>
        <p:nvSpPr>
          <p:cNvPr id="5" name="TextBox 5"/>
          <p:cNvSpPr txBox="1"/>
          <p:nvPr/>
        </p:nvSpPr>
        <p:spPr>
          <a:xfrm>
            <a:off x="0" y="9692494"/>
            <a:ext cx="7772400" cy="165173"/>
          </a:xfrm>
          <a:prstGeom prst="rect">
            <a:avLst/>
          </a:prstGeom>
        </p:spPr>
        <p:txBody>
          <a:bodyPr wrap="square" lIns="0" tIns="0" rIns="0" bIns="0" rtlCol="0" anchor="t">
            <a:spAutoFit/>
          </a:bodyPr>
          <a:lstStyle/>
          <a:p>
            <a:pPr algn="ctr">
              <a:lnSpc>
                <a:spcPts val="1448"/>
              </a:lnSpc>
            </a:pPr>
            <a:r>
              <a:rPr lang="en-US" sz="1034" u="sng" dirty="0">
                <a:solidFill>
                  <a:srgbClr val="1A1817"/>
                </a:solidFill>
                <a:latin typeface="Aileron Light"/>
                <a:ea typeface="Aileron Light"/>
                <a:cs typeface="Aileron Light"/>
                <a:sym typeface="Aileron Light"/>
                <a:hlinkClick r:id="rId2" tooltip="http://www.mssanders.com"/>
              </a:rPr>
              <a:t>www.MsSanders.com</a:t>
            </a:r>
          </a:p>
        </p:txBody>
      </p:sp>
      <p:sp>
        <p:nvSpPr>
          <p:cNvPr id="6" name="AutoShape 6"/>
          <p:cNvSpPr/>
          <p:nvPr/>
        </p:nvSpPr>
        <p:spPr>
          <a:xfrm>
            <a:off x="589492" y="8353627"/>
            <a:ext cx="6593416" cy="0"/>
          </a:xfrm>
          <a:prstGeom prst="line">
            <a:avLst/>
          </a:prstGeom>
          <a:ln w="9525" cap="flat">
            <a:solidFill>
              <a:srgbClr val="1A1817"/>
            </a:solidFill>
            <a:prstDash val="solid"/>
            <a:headEnd type="none" w="sm" len="sm"/>
            <a:tailEnd type="none" w="sm" len="sm"/>
          </a:ln>
        </p:spPr>
        <p:txBody>
          <a:bodyPr/>
          <a:lstStyle/>
          <a:p>
            <a:endParaRPr lang="en-US"/>
          </a:p>
        </p:txBody>
      </p:sp>
      <p:sp>
        <p:nvSpPr>
          <p:cNvPr id="7" name="TextBox 7"/>
          <p:cNvSpPr txBox="1"/>
          <p:nvPr/>
        </p:nvSpPr>
        <p:spPr>
          <a:xfrm>
            <a:off x="589492" y="8444891"/>
            <a:ext cx="6593416" cy="348517"/>
          </a:xfrm>
          <a:prstGeom prst="rect">
            <a:avLst/>
          </a:prstGeom>
        </p:spPr>
        <p:txBody>
          <a:bodyPr lIns="0" tIns="0" rIns="0" bIns="0" rtlCol="0" anchor="t">
            <a:spAutoFit/>
          </a:bodyPr>
          <a:lstStyle/>
          <a:p>
            <a:pPr marL="0" lvl="0" indent="0" algn="just">
              <a:lnSpc>
                <a:spcPts val="2840"/>
              </a:lnSpc>
              <a:spcBef>
                <a:spcPct val="0"/>
              </a:spcBef>
            </a:pPr>
            <a:r>
              <a:rPr lang="en-US" sz="2028">
                <a:solidFill>
                  <a:srgbClr val="1A1817"/>
                </a:solidFill>
                <a:latin typeface="Aileron Thin"/>
                <a:ea typeface="Aileron Thin"/>
                <a:cs typeface="Aileron Thin"/>
                <a:sym typeface="Aileron Thin"/>
              </a:rPr>
              <a:t>*Non-Compliance to therapies ALSO builds repeat business</a:t>
            </a:r>
          </a:p>
        </p:txBody>
      </p:sp>
      <p:sp>
        <p:nvSpPr>
          <p:cNvPr id="8" name="TextBox 8"/>
          <p:cNvSpPr txBox="1"/>
          <p:nvPr/>
        </p:nvSpPr>
        <p:spPr>
          <a:xfrm>
            <a:off x="1105786" y="7474611"/>
            <a:ext cx="5707074" cy="740904"/>
          </a:xfrm>
          <a:prstGeom prst="rect">
            <a:avLst/>
          </a:prstGeom>
        </p:spPr>
        <p:txBody>
          <a:bodyPr lIns="0" tIns="0" rIns="0" bIns="0" rtlCol="0" anchor="t">
            <a:spAutoFit/>
          </a:bodyPr>
          <a:lstStyle/>
          <a:p>
            <a:pPr marL="0" lvl="0" indent="0" algn="l">
              <a:lnSpc>
                <a:spcPts val="2822"/>
              </a:lnSpc>
              <a:spcBef>
                <a:spcPct val="0"/>
              </a:spcBef>
            </a:pPr>
            <a:r>
              <a:rPr lang="en-US" sz="2822" i="1" spc="-84">
                <a:solidFill>
                  <a:srgbClr val="1A1817"/>
                </a:solidFill>
                <a:latin typeface="Cardo Italics"/>
                <a:ea typeface="Cardo Italics"/>
                <a:cs typeface="Cardo Italics"/>
                <a:sym typeface="Cardo Italics"/>
              </a:rPr>
              <a:t>I’m patient enough to know that not all will “Buy in”- at first presentation.</a:t>
            </a:r>
          </a:p>
        </p:txBody>
      </p:sp>
      <p:sp>
        <p:nvSpPr>
          <p:cNvPr id="9" name="Freeform 9"/>
          <p:cNvSpPr/>
          <p:nvPr/>
        </p:nvSpPr>
        <p:spPr>
          <a:xfrm>
            <a:off x="114300" y="1735829"/>
            <a:ext cx="7658100" cy="5552979"/>
          </a:xfrm>
          <a:custGeom>
            <a:avLst/>
            <a:gdLst/>
            <a:ahLst/>
            <a:cxnLst/>
            <a:rect l="l" t="t" r="r" b="b"/>
            <a:pathLst>
              <a:path w="7658100" h="5552979">
                <a:moveTo>
                  <a:pt x="0" y="0"/>
                </a:moveTo>
                <a:lnTo>
                  <a:pt x="7658100" y="0"/>
                </a:lnTo>
                <a:lnTo>
                  <a:pt x="7658100" y="5552980"/>
                </a:lnTo>
                <a:lnTo>
                  <a:pt x="0" y="5552980"/>
                </a:lnTo>
                <a:lnTo>
                  <a:pt x="0" y="0"/>
                </a:lnTo>
                <a:close/>
              </a:path>
            </a:pathLst>
          </a:custGeom>
          <a:blipFill>
            <a:blip r:embed="rId3"/>
            <a:stretch>
              <a:fillRect t="-8772" b="-6382"/>
            </a:stretch>
          </a:blipFill>
        </p:spPr>
        <p:txBody>
          <a:bodyPr/>
          <a:lstStyle/>
          <a:p>
            <a:endParaRPr lang="en-US"/>
          </a:p>
        </p:txBody>
      </p:sp>
      <p:sp>
        <p:nvSpPr>
          <p:cNvPr id="10" name="Freeform 10"/>
          <p:cNvSpPr/>
          <p:nvPr/>
        </p:nvSpPr>
        <p:spPr>
          <a:xfrm>
            <a:off x="3566972" y="9067800"/>
            <a:ext cx="624028" cy="527560"/>
          </a:xfrm>
          <a:custGeom>
            <a:avLst/>
            <a:gdLst/>
            <a:ahLst/>
            <a:cxnLst/>
            <a:rect l="l" t="t" r="r" b="b"/>
            <a:pathLst>
              <a:path w="624028" h="527560">
                <a:moveTo>
                  <a:pt x="0" y="0"/>
                </a:moveTo>
                <a:lnTo>
                  <a:pt x="624028" y="0"/>
                </a:lnTo>
                <a:lnTo>
                  <a:pt x="624028" y="527560"/>
                </a:lnTo>
                <a:lnTo>
                  <a:pt x="0" y="527560"/>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Freeform 2"/>
          <p:cNvSpPr/>
          <p:nvPr/>
        </p:nvSpPr>
        <p:spPr>
          <a:xfrm>
            <a:off x="204995" y="1157844"/>
            <a:ext cx="3681205" cy="5221567"/>
          </a:xfrm>
          <a:custGeom>
            <a:avLst/>
            <a:gdLst/>
            <a:ahLst/>
            <a:cxnLst/>
            <a:rect l="l" t="t" r="r" b="b"/>
            <a:pathLst>
              <a:path w="3681205" h="5221567">
                <a:moveTo>
                  <a:pt x="0" y="0"/>
                </a:moveTo>
                <a:lnTo>
                  <a:pt x="3681205" y="0"/>
                </a:lnTo>
                <a:lnTo>
                  <a:pt x="3681205" y="5221567"/>
                </a:lnTo>
                <a:lnTo>
                  <a:pt x="0" y="5221567"/>
                </a:lnTo>
                <a:lnTo>
                  <a:pt x="0" y="0"/>
                </a:lnTo>
                <a:close/>
              </a:path>
            </a:pathLst>
          </a:custGeom>
          <a:blipFill>
            <a:blip r:embed="rId2"/>
            <a:stretch>
              <a:fillRect/>
            </a:stretch>
          </a:blipFill>
        </p:spPr>
        <p:txBody>
          <a:bodyPr/>
          <a:lstStyle/>
          <a:p>
            <a:endParaRPr lang="en-US"/>
          </a:p>
        </p:txBody>
      </p:sp>
      <p:sp>
        <p:nvSpPr>
          <p:cNvPr id="3" name="Freeform 3"/>
          <p:cNvSpPr/>
          <p:nvPr/>
        </p:nvSpPr>
        <p:spPr>
          <a:xfrm>
            <a:off x="311822" y="6484186"/>
            <a:ext cx="6865867" cy="3200516"/>
          </a:xfrm>
          <a:custGeom>
            <a:avLst/>
            <a:gdLst/>
            <a:ahLst/>
            <a:cxnLst/>
            <a:rect l="l" t="t" r="r" b="b"/>
            <a:pathLst>
              <a:path w="6865867" h="3200516">
                <a:moveTo>
                  <a:pt x="0" y="0"/>
                </a:moveTo>
                <a:lnTo>
                  <a:pt x="6865866" y="0"/>
                </a:lnTo>
                <a:lnTo>
                  <a:pt x="6865866" y="3200516"/>
                </a:lnTo>
                <a:lnTo>
                  <a:pt x="0" y="3200516"/>
                </a:lnTo>
                <a:lnTo>
                  <a:pt x="0" y="0"/>
                </a:lnTo>
                <a:close/>
              </a:path>
            </a:pathLst>
          </a:custGeom>
          <a:blipFill>
            <a:blip r:embed="rId3"/>
            <a:stretch>
              <a:fillRect l="-5352" r="-2739"/>
            </a:stretch>
          </a:blipFill>
        </p:spPr>
        <p:txBody>
          <a:bodyPr/>
          <a:lstStyle/>
          <a:p>
            <a:endParaRPr lang="en-US"/>
          </a:p>
        </p:txBody>
      </p:sp>
      <p:sp>
        <p:nvSpPr>
          <p:cNvPr id="4" name="Freeform 4"/>
          <p:cNvSpPr/>
          <p:nvPr/>
        </p:nvSpPr>
        <p:spPr>
          <a:xfrm>
            <a:off x="3439270" y="1157844"/>
            <a:ext cx="4043467" cy="4907136"/>
          </a:xfrm>
          <a:custGeom>
            <a:avLst/>
            <a:gdLst/>
            <a:ahLst/>
            <a:cxnLst/>
            <a:rect l="l" t="t" r="r" b="b"/>
            <a:pathLst>
              <a:path w="4043467" h="4907136">
                <a:moveTo>
                  <a:pt x="0" y="0"/>
                </a:moveTo>
                <a:lnTo>
                  <a:pt x="4043467" y="0"/>
                </a:lnTo>
                <a:lnTo>
                  <a:pt x="4043467" y="4907135"/>
                </a:lnTo>
                <a:lnTo>
                  <a:pt x="0" y="4907135"/>
                </a:lnTo>
                <a:lnTo>
                  <a:pt x="0" y="0"/>
                </a:lnTo>
                <a:close/>
              </a:path>
            </a:pathLst>
          </a:custGeom>
          <a:blipFill>
            <a:blip r:embed="rId4"/>
            <a:stretch>
              <a:fillRect t="-1596" r="-1296" b="-9932"/>
            </a:stretch>
          </a:blipFill>
        </p:spPr>
        <p:txBody>
          <a:bodyPr/>
          <a:lstStyle/>
          <a:p>
            <a:endParaRPr lang="en-US"/>
          </a:p>
        </p:txBody>
      </p:sp>
      <p:sp>
        <p:nvSpPr>
          <p:cNvPr id="5" name="TextBox 5"/>
          <p:cNvSpPr txBox="1"/>
          <p:nvPr/>
        </p:nvSpPr>
        <p:spPr>
          <a:xfrm>
            <a:off x="2440750" y="9772123"/>
            <a:ext cx="2900731" cy="171977"/>
          </a:xfrm>
          <a:prstGeom prst="rect">
            <a:avLst/>
          </a:prstGeom>
        </p:spPr>
        <p:txBody>
          <a:bodyPr lIns="0" tIns="0" rIns="0" bIns="0" rtlCol="0" anchor="t">
            <a:spAutoFit/>
          </a:bodyPr>
          <a:lstStyle/>
          <a:p>
            <a:pPr algn="ctr">
              <a:lnSpc>
                <a:spcPts val="1448"/>
              </a:lnSpc>
            </a:pPr>
            <a:r>
              <a:rPr lang="en-US" sz="1034" u="sng">
                <a:solidFill>
                  <a:srgbClr val="1A1817"/>
                </a:solidFill>
                <a:latin typeface="Aileron Light"/>
                <a:ea typeface="Aileron Light"/>
                <a:cs typeface="Aileron Light"/>
                <a:sym typeface="Aileron Light"/>
                <a:hlinkClick r:id="rId5" tooltip="http://www.mssanders.com"/>
              </a:rPr>
              <a:t>www.MsSanders.com</a:t>
            </a:r>
          </a:p>
        </p:txBody>
      </p:sp>
      <p:sp>
        <p:nvSpPr>
          <p:cNvPr id="6" name="TextBox 6"/>
          <p:cNvSpPr txBox="1"/>
          <p:nvPr/>
        </p:nvSpPr>
        <p:spPr>
          <a:xfrm>
            <a:off x="2053848" y="92524"/>
            <a:ext cx="3210516" cy="684716"/>
          </a:xfrm>
          <a:prstGeom prst="rect">
            <a:avLst/>
          </a:prstGeom>
        </p:spPr>
        <p:txBody>
          <a:bodyPr lIns="0" tIns="0" rIns="0" bIns="0" rtlCol="0" anchor="t">
            <a:spAutoFit/>
          </a:bodyPr>
          <a:lstStyle/>
          <a:p>
            <a:pPr algn="ctr">
              <a:lnSpc>
                <a:spcPts val="5619"/>
              </a:lnSpc>
              <a:spcBef>
                <a:spcPct val="0"/>
              </a:spcBef>
            </a:pPr>
            <a:r>
              <a:rPr lang="en-US" sz="4014">
                <a:solidFill>
                  <a:srgbClr val="1A1817"/>
                </a:solidFill>
                <a:latin typeface="Aileron Light"/>
                <a:ea typeface="Aileron Light"/>
                <a:cs typeface="Aileron Light"/>
                <a:sym typeface="Aileron Light"/>
              </a:rPr>
              <a:t>Patient Centric</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3" name="TextBox 3"/>
          <p:cNvSpPr txBox="1"/>
          <p:nvPr/>
        </p:nvSpPr>
        <p:spPr>
          <a:xfrm>
            <a:off x="1511721" y="670731"/>
            <a:ext cx="4887049" cy="472153"/>
          </a:xfrm>
          <a:prstGeom prst="rect">
            <a:avLst/>
          </a:prstGeom>
        </p:spPr>
        <p:txBody>
          <a:bodyPr lIns="0" tIns="0" rIns="0" bIns="0" rtlCol="0" anchor="t">
            <a:spAutoFit/>
          </a:bodyPr>
          <a:lstStyle/>
          <a:p>
            <a:pPr marL="0" lvl="0" indent="0" algn="l">
              <a:lnSpc>
                <a:spcPts val="3574"/>
              </a:lnSpc>
              <a:spcBef>
                <a:spcPct val="0"/>
              </a:spcBef>
            </a:pPr>
            <a:r>
              <a:rPr lang="en-US" sz="3574" spc="-142">
                <a:solidFill>
                  <a:srgbClr val="1A1817"/>
                </a:solidFill>
                <a:latin typeface="Aileron Thin"/>
                <a:ea typeface="Aileron Thin"/>
                <a:cs typeface="Aileron Thin"/>
                <a:sym typeface="Aileron Thin"/>
              </a:rPr>
              <a:t>KUDOS</a:t>
            </a:r>
          </a:p>
        </p:txBody>
      </p:sp>
      <p:sp>
        <p:nvSpPr>
          <p:cNvPr id="4" name="TextBox 4"/>
          <p:cNvSpPr txBox="1"/>
          <p:nvPr/>
        </p:nvSpPr>
        <p:spPr>
          <a:xfrm>
            <a:off x="0" y="9601202"/>
            <a:ext cx="7772399" cy="165173"/>
          </a:xfrm>
          <a:prstGeom prst="rect">
            <a:avLst/>
          </a:prstGeom>
        </p:spPr>
        <p:txBody>
          <a:bodyPr wrap="square" lIns="0" tIns="0" rIns="0" bIns="0" rtlCol="0" anchor="t">
            <a:spAutoFit/>
          </a:bodyPr>
          <a:lstStyle/>
          <a:p>
            <a:pPr algn="ctr">
              <a:lnSpc>
                <a:spcPts val="1448"/>
              </a:lnSpc>
            </a:pPr>
            <a:r>
              <a:rPr lang="en-US" sz="1034" u="sng" dirty="0">
                <a:solidFill>
                  <a:srgbClr val="1A1817"/>
                </a:solidFill>
                <a:latin typeface="Aileron Light"/>
                <a:ea typeface="Aileron Light"/>
                <a:cs typeface="Aileron Light"/>
                <a:sym typeface="Aileron Light"/>
                <a:hlinkClick r:id="rId2" tooltip="http://www.mssanders.com"/>
              </a:rPr>
              <a:t>www.MsSanders.com</a:t>
            </a:r>
          </a:p>
        </p:txBody>
      </p:sp>
      <p:sp>
        <p:nvSpPr>
          <p:cNvPr id="5" name="AutoShape 5"/>
          <p:cNvSpPr/>
          <p:nvPr/>
        </p:nvSpPr>
        <p:spPr>
          <a:xfrm>
            <a:off x="589492" y="8353627"/>
            <a:ext cx="6593416" cy="0"/>
          </a:xfrm>
          <a:prstGeom prst="line">
            <a:avLst/>
          </a:prstGeom>
          <a:ln w="9525" cap="flat">
            <a:solidFill>
              <a:srgbClr val="1A1817"/>
            </a:solidFill>
            <a:prstDash val="solid"/>
            <a:headEnd type="none" w="sm" len="sm"/>
            <a:tailEnd type="none" w="sm" len="sm"/>
          </a:ln>
        </p:spPr>
        <p:txBody>
          <a:bodyPr/>
          <a:lstStyle/>
          <a:p>
            <a:endParaRPr lang="en-US"/>
          </a:p>
        </p:txBody>
      </p:sp>
      <p:sp>
        <p:nvSpPr>
          <p:cNvPr id="6" name="TextBox 6"/>
          <p:cNvSpPr txBox="1"/>
          <p:nvPr/>
        </p:nvSpPr>
        <p:spPr>
          <a:xfrm>
            <a:off x="338317" y="5911221"/>
            <a:ext cx="6844591" cy="1286577"/>
          </a:xfrm>
          <a:prstGeom prst="rect">
            <a:avLst/>
          </a:prstGeom>
        </p:spPr>
        <p:txBody>
          <a:bodyPr lIns="0" tIns="0" rIns="0" bIns="0" rtlCol="0" anchor="t">
            <a:spAutoFit/>
          </a:bodyPr>
          <a:lstStyle/>
          <a:p>
            <a:pPr algn="just">
              <a:lnSpc>
                <a:spcPts val="2611"/>
              </a:lnSpc>
            </a:pPr>
            <a:r>
              <a:rPr lang="en-US" sz="1865" dirty="0">
                <a:solidFill>
                  <a:srgbClr val="1A1817"/>
                </a:solidFill>
                <a:latin typeface="Aileron Thin"/>
                <a:ea typeface="Aileron Thin"/>
                <a:cs typeface="Aileron Thin"/>
                <a:sym typeface="Aileron Thin"/>
              </a:rPr>
              <a:t>.        Engaging              Creative                    CLEVER            VERSATILE</a:t>
            </a:r>
          </a:p>
          <a:p>
            <a:pPr algn="just">
              <a:lnSpc>
                <a:spcPts val="2611"/>
              </a:lnSpc>
            </a:pPr>
            <a:r>
              <a:rPr lang="en-US" sz="1865" dirty="0">
                <a:solidFill>
                  <a:srgbClr val="1A1817"/>
                </a:solidFill>
                <a:latin typeface="Aileron Thin"/>
                <a:ea typeface="Aileron Thin"/>
                <a:cs typeface="Aileron Thin"/>
                <a:sym typeface="Aileron Thin"/>
              </a:rPr>
              <a:t>,           Knowledgeable       Compassionate                       Exceptional</a:t>
            </a:r>
          </a:p>
          <a:p>
            <a:pPr algn="just">
              <a:lnSpc>
                <a:spcPts val="2611"/>
              </a:lnSpc>
            </a:pPr>
            <a:r>
              <a:rPr lang="en-US" sz="1865" dirty="0">
                <a:solidFill>
                  <a:srgbClr val="1A1817"/>
                </a:solidFill>
                <a:latin typeface="Aileron Thin"/>
                <a:ea typeface="Aileron Thin"/>
                <a:cs typeface="Aileron Thin"/>
                <a:sym typeface="Aileron Thin"/>
              </a:rPr>
              <a:t>  Poised        professional      Adaptable     Witty            Inspirational </a:t>
            </a:r>
          </a:p>
          <a:p>
            <a:pPr marL="0" lvl="0" indent="0" algn="just">
              <a:lnSpc>
                <a:spcPts val="2611"/>
              </a:lnSpc>
              <a:spcBef>
                <a:spcPct val="0"/>
              </a:spcBef>
            </a:pPr>
            <a:endParaRPr lang="en-US" sz="1865" dirty="0">
              <a:solidFill>
                <a:srgbClr val="1A1817"/>
              </a:solidFill>
              <a:latin typeface="Aileron Thin"/>
              <a:ea typeface="Aileron Thin"/>
              <a:cs typeface="Aileron Thin"/>
              <a:sym typeface="Aileron Thin"/>
            </a:endParaRPr>
          </a:p>
        </p:txBody>
      </p:sp>
      <p:sp>
        <p:nvSpPr>
          <p:cNvPr id="7" name="TextBox 7"/>
          <p:cNvSpPr txBox="1"/>
          <p:nvPr/>
        </p:nvSpPr>
        <p:spPr>
          <a:xfrm>
            <a:off x="1201573" y="4915012"/>
            <a:ext cx="5197197" cy="807353"/>
          </a:xfrm>
          <a:prstGeom prst="rect">
            <a:avLst/>
          </a:prstGeom>
        </p:spPr>
        <p:txBody>
          <a:bodyPr lIns="0" tIns="0" rIns="0" bIns="0" rtlCol="0" anchor="t">
            <a:spAutoFit/>
          </a:bodyPr>
          <a:lstStyle/>
          <a:p>
            <a:pPr algn="l">
              <a:lnSpc>
                <a:spcPts val="2278"/>
              </a:lnSpc>
              <a:spcBef>
                <a:spcPct val="0"/>
              </a:spcBef>
            </a:pPr>
            <a:r>
              <a:rPr lang="en-US" sz="2278" i="1" spc="-68">
                <a:solidFill>
                  <a:srgbClr val="1A1817"/>
                </a:solidFill>
                <a:latin typeface="Cardo Italics"/>
                <a:ea typeface="Cardo Italics"/>
                <a:cs typeface="Cardo Italics"/>
                <a:sym typeface="Cardo Italics"/>
              </a:rPr>
              <a:t>Work with me.... </a:t>
            </a:r>
          </a:p>
          <a:p>
            <a:pPr marL="0" lvl="0" indent="0" algn="l">
              <a:lnSpc>
                <a:spcPts val="2042"/>
              </a:lnSpc>
              <a:spcBef>
                <a:spcPct val="0"/>
              </a:spcBef>
            </a:pPr>
            <a:r>
              <a:rPr lang="en-US" sz="2042" i="1" u="none" strike="noStrike" spc="-61">
                <a:solidFill>
                  <a:srgbClr val="1A1817"/>
                </a:solidFill>
                <a:latin typeface="Cardo Italics"/>
                <a:ea typeface="Cardo Italics"/>
                <a:cs typeface="Cardo Italics"/>
                <a:sym typeface="Cardo Italics"/>
              </a:rPr>
              <a:t>How my colleagues would describe me:</a:t>
            </a:r>
          </a:p>
          <a:p>
            <a:pPr marL="0" lvl="0" indent="0" algn="l">
              <a:lnSpc>
                <a:spcPts val="2042"/>
              </a:lnSpc>
              <a:spcBef>
                <a:spcPct val="0"/>
              </a:spcBef>
            </a:pPr>
            <a:endParaRPr lang="en-US" sz="2042" i="1" u="none" strike="noStrike" spc="-61">
              <a:solidFill>
                <a:srgbClr val="1A1817"/>
              </a:solidFill>
              <a:latin typeface="Cardo Italics"/>
              <a:ea typeface="Cardo Italics"/>
              <a:cs typeface="Cardo Italics"/>
              <a:sym typeface="Cardo Italics"/>
            </a:endParaRPr>
          </a:p>
        </p:txBody>
      </p:sp>
      <p:sp>
        <p:nvSpPr>
          <p:cNvPr id="8" name="Freeform 8"/>
          <p:cNvSpPr/>
          <p:nvPr/>
        </p:nvSpPr>
        <p:spPr>
          <a:xfrm>
            <a:off x="338317" y="1523884"/>
            <a:ext cx="7233857" cy="3006804"/>
          </a:xfrm>
          <a:custGeom>
            <a:avLst/>
            <a:gdLst/>
            <a:ahLst/>
            <a:cxnLst/>
            <a:rect l="l" t="t" r="r" b="b"/>
            <a:pathLst>
              <a:path w="7233857" h="3006804">
                <a:moveTo>
                  <a:pt x="0" y="0"/>
                </a:moveTo>
                <a:lnTo>
                  <a:pt x="7233857" y="0"/>
                </a:lnTo>
                <a:lnTo>
                  <a:pt x="7233857" y="3006804"/>
                </a:lnTo>
                <a:lnTo>
                  <a:pt x="0" y="3006804"/>
                </a:lnTo>
                <a:lnTo>
                  <a:pt x="0" y="0"/>
                </a:lnTo>
                <a:close/>
              </a:path>
            </a:pathLst>
          </a:custGeom>
          <a:blipFill>
            <a:blip r:embed="rId3"/>
            <a:stretch>
              <a:fillRect l="-1070" t="-607" r="-925"/>
            </a:stretch>
          </a:blipFill>
        </p:spPr>
        <p:txBody>
          <a:bodyPr/>
          <a:lstStyle/>
          <a:p>
            <a:endParaRPr lang="en-US"/>
          </a:p>
        </p:txBody>
      </p:sp>
      <p:sp>
        <p:nvSpPr>
          <p:cNvPr id="9" name="Freeform 9"/>
          <p:cNvSpPr/>
          <p:nvPr/>
        </p:nvSpPr>
        <p:spPr>
          <a:xfrm>
            <a:off x="3657600" y="9035053"/>
            <a:ext cx="579537" cy="489947"/>
          </a:xfrm>
          <a:custGeom>
            <a:avLst/>
            <a:gdLst/>
            <a:ahLst/>
            <a:cxnLst/>
            <a:rect l="l" t="t" r="r" b="b"/>
            <a:pathLst>
              <a:path w="579537" h="489947">
                <a:moveTo>
                  <a:pt x="0" y="0"/>
                </a:moveTo>
                <a:lnTo>
                  <a:pt x="579537" y="0"/>
                </a:lnTo>
                <a:lnTo>
                  <a:pt x="579537" y="489947"/>
                </a:lnTo>
                <a:lnTo>
                  <a:pt x="0" y="489947"/>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6"/>
        </a:solidFill>
        <a:effectLst/>
      </p:bgPr>
    </p:bg>
    <p:spTree>
      <p:nvGrpSpPr>
        <p:cNvPr id="1" name=""/>
        <p:cNvGrpSpPr/>
        <p:nvPr/>
      </p:nvGrpSpPr>
      <p:grpSpPr>
        <a:xfrm>
          <a:off x="0" y="0"/>
          <a:ext cx="0" cy="0"/>
          <a:chOff x="0" y="0"/>
          <a:chExt cx="0" cy="0"/>
        </a:xfrm>
      </p:grpSpPr>
      <p:sp>
        <p:nvSpPr>
          <p:cNvPr id="11" name="Freeform 106">
            <a:hlinkClick r:id="rId2"/>
            <a:extLst>
              <a:ext uri="{FF2B5EF4-FFF2-40B4-BE49-F238E27FC236}">
                <a16:creationId xmlns:a16="http://schemas.microsoft.com/office/drawing/2014/main" id="{93F2A811-8A69-F9EA-07C2-68A410A929A8}"/>
              </a:ext>
            </a:extLst>
          </p:cNvPr>
          <p:cNvSpPr/>
          <p:nvPr/>
        </p:nvSpPr>
        <p:spPr>
          <a:xfrm>
            <a:off x="-4435" y="1207"/>
            <a:ext cx="7769387" cy="10057194"/>
          </a:xfrm>
          <a:custGeom>
            <a:avLst/>
            <a:gdLst/>
            <a:ahLst/>
            <a:cxnLst/>
            <a:rect l="0" t="0" r="0" b="0"/>
            <a:pathLst>
              <a:path w="7763256" h="10049257">
                <a:moveTo>
                  <a:pt x="0" y="10049257"/>
                </a:moveTo>
                <a:lnTo>
                  <a:pt x="7763256" y="10049257"/>
                </a:lnTo>
                <a:lnTo>
                  <a:pt x="7763256" y="0"/>
                </a:lnTo>
                <a:lnTo>
                  <a:pt x="0" y="0"/>
                </a:lnTo>
                <a:lnTo>
                  <a:pt x="0" y="10049257"/>
                </a:lnTo>
                <a:close/>
              </a:path>
            </a:pathLst>
          </a:custGeom>
          <a:solidFill>
            <a:srgbClr val="F3F1EB">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1" dirty="0"/>
          </a:p>
        </p:txBody>
      </p:sp>
      <p:sp>
        <p:nvSpPr>
          <p:cNvPr id="2" name="AutoShape 2"/>
          <p:cNvSpPr/>
          <p:nvPr/>
        </p:nvSpPr>
        <p:spPr>
          <a:xfrm>
            <a:off x="286230" y="304800"/>
            <a:ext cx="7371870" cy="0"/>
          </a:xfrm>
          <a:prstGeom prst="line">
            <a:avLst/>
          </a:prstGeom>
          <a:ln w="9525" cap="flat">
            <a:solidFill>
              <a:srgbClr val="1A1817"/>
            </a:solidFill>
            <a:prstDash val="solid"/>
            <a:headEnd type="none" w="sm" len="sm"/>
            <a:tailEnd type="none" w="sm" len="sm"/>
          </a:ln>
        </p:spPr>
        <p:txBody>
          <a:bodyPr/>
          <a:lstStyle/>
          <a:p>
            <a:endParaRPr lang="en-US"/>
          </a:p>
        </p:txBody>
      </p:sp>
      <p:sp>
        <p:nvSpPr>
          <p:cNvPr id="3" name="AutoShape 3"/>
          <p:cNvSpPr/>
          <p:nvPr/>
        </p:nvSpPr>
        <p:spPr>
          <a:xfrm>
            <a:off x="200226" y="9553605"/>
            <a:ext cx="7371948" cy="0"/>
          </a:xfrm>
          <a:prstGeom prst="line">
            <a:avLst/>
          </a:prstGeom>
          <a:ln w="9525" cap="flat">
            <a:solidFill>
              <a:srgbClr val="1A1817"/>
            </a:solidFill>
            <a:prstDash val="solid"/>
            <a:headEnd type="none" w="sm" len="sm"/>
            <a:tailEnd type="none" w="sm" len="sm"/>
          </a:ln>
        </p:spPr>
        <p:txBody>
          <a:bodyPr/>
          <a:lstStyle/>
          <a:p>
            <a:endParaRPr lang="en-US"/>
          </a:p>
        </p:txBody>
      </p:sp>
      <p:sp>
        <p:nvSpPr>
          <p:cNvPr id="4" name="TextBox 4"/>
          <p:cNvSpPr txBox="1"/>
          <p:nvPr/>
        </p:nvSpPr>
        <p:spPr>
          <a:xfrm>
            <a:off x="1649367" y="839496"/>
            <a:ext cx="4887049" cy="472153"/>
          </a:xfrm>
          <a:prstGeom prst="rect">
            <a:avLst/>
          </a:prstGeom>
        </p:spPr>
        <p:txBody>
          <a:bodyPr lIns="0" tIns="0" rIns="0" bIns="0" rtlCol="0" anchor="t">
            <a:spAutoFit/>
          </a:bodyPr>
          <a:lstStyle/>
          <a:p>
            <a:pPr marL="0" lvl="0" indent="0" algn="ctr">
              <a:lnSpc>
                <a:spcPts val="3574"/>
              </a:lnSpc>
              <a:spcBef>
                <a:spcPct val="0"/>
              </a:spcBef>
            </a:pPr>
            <a:r>
              <a:rPr lang="en-US" sz="3574" spc="-142">
                <a:solidFill>
                  <a:srgbClr val="1A1817"/>
                </a:solidFill>
                <a:latin typeface="Aileron Thin"/>
                <a:ea typeface="Aileron Thin"/>
                <a:cs typeface="Aileron Thin"/>
                <a:sym typeface="Aileron Thin"/>
              </a:rPr>
              <a:t>MEET MS. SANDERS</a:t>
            </a:r>
          </a:p>
        </p:txBody>
      </p:sp>
      <p:sp>
        <p:nvSpPr>
          <p:cNvPr id="5" name="TextBox 5"/>
          <p:cNvSpPr txBox="1"/>
          <p:nvPr/>
        </p:nvSpPr>
        <p:spPr>
          <a:xfrm>
            <a:off x="2290148" y="390339"/>
            <a:ext cx="3318379" cy="382482"/>
          </a:xfrm>
          <a:prstGeom prst="rect">
            <a:avLst/>
          </a:prstGeom>
        </p:spPr>
        <p:txBody>
          <a:bodyPr lIns="0" tIns="0" rIns="0" bIns="0" rtlCol="0" anchor="t">
            <a:spAutoFit/>
          </a:bodyPr>
          <a:lstStyle/>
          <a:p>
            <a:pPr marL="0" lvl="0" indent="0" algn="ctr">
              <a:lnSpc>
                <a:spcPts val="2822"/>
              </a:lnSpc>
              <a:spcBef>
                <a:spcPct val="0"/>
              </a:spcBef>
            </a:pPr>
            <a:r>
              <a:rPr lang="en-US" sz="2822" i="1" spc="-84">
                <a:solidFill>
                  <a:srgbClr val="1A1817"/>
                </a:solidFill>
                <a:latin typeface="Cardo Italics"/>
                <a:ea typeface="Cardo Italics"/>
                <a:cs typeface="Cardo Italics"/>
                <a:sym typeface="Cardo Italics"/>
              </a:rPr>
              <a:t>Welcome!</a:t>
            </a:r>
          </a:p>
        </p:txBody>
      </p:sp>
      <p:sp>
        <p:nvSpPr>
          <p:cNvPr id="6" name="TextBox 6"/>
          <p:cNvSpPr txBox="1"/>
          <p:nvPr/>
        </p:nvSpPr>
        <p:spPr>
          <a:xfrm>
            <a:off x="7448" y="9673445"/>
            <a:ext cx="7688752" cy="165173"/>
          </a:xfrm>
          <a:prstGeom prst="rect">
            <a:avLst/>
          </a:prstGeom>
        </p:spPr>
        <p:txBody>
          <a:bodyPr wrap="square" lIns="0" tIns="0" rIns="0" bIns="0" rtlCol="0" anchor="t">
            <a:spAutoFit/>
          </a:bodyPr>
          <a:lstStyle/>
          <a:p>
            <a:pPr algn="ctr">
              <a:lnSpc>
                <a:spcPts val="1448"/>
              </a:lnSpc>
            </a:pPr>
            <a:r>
              <a:rPr lang="en-US" sz="1034" u="sng" dirty="0">
                <a:solidFill>
                  <a:srgbClr val="1A1817"/>
                </a:solidFill>
                <a:latin typeface="Aileron Light"/>
                <a:ea typeface="Aileron Light"/>
                <a:cs typeface="Aileron Light"/>
                <a:sym typeface="Aileron Light"/>
                <a:hlinkClick r:id="rId3" tooltip="http://www.mssanders.com"/>
              </a:rPr>
              <a:t>www.MsSanders.com</a:t>
            </a:r>
          </a:p>
        </p:txBody>
      </p:sp>
      <p:sp>
        <p:nvSpPr>
          <p:cNvPr id="7" name="TextBox 7"/>
          <p:cNvSpPr txBox="1"/>
          <p:nvPr/>
        </p:nvSpPr>
        <p:spPr>
          <a:xfrm>
            <a:off x="1037034" y="1292410"/>
            <a:ext cx="6256922" cy="3486439"/>
          </a:xfrm>
          <a:prstGeom prst="rect">
            <a:avLst/>
          </a:prstGeom>
        </p:spPr>
        <p:txBody>
          <a:bodyPr lIns="0" tIns="0" rIns="0" bIns="0" rtlCol="0" anchor="t">
            <a:spAutoFit/>
          </a:bodyPr>
          <a:lstStyle/>
          <a:p>
            <a:pPr algn="just">
              <a:lnSpc>
                <a:spcPts val="2154"/>
              </a:lnSpc>
            </a:pPr>
            <a:r>
              <a:rPr lang="en-US" sz="1538" dirty="0">
                <a:solidFill>
                  <a:srgbClr val="1A1817"/>
                </a:solidFill>
                <a:latin typeface="Aileron Thin"/>
                <a:ea typeface="Aileron Thin"/>
                <a:cs typeface="Aileron Thin"/>
                <a:sym typeface="Aileron Thin"/>
              </a:rPr>
              <a:t>Dynamic and engaging healthcare educator and trainer with deep expertise in clinical education , medication compliance counseling, and patient engagement. With a strong foundation in the medical, pharmacy, and healthcare industries, I bring over a decade of experience using persuasive communication and motivational interviewing to support behavior change and improve health outcomes.. </a:t>
            </a:r>
          </a:p>
          <a:p>
            <a:pPr algn="just">
              <a:lnSpc>
                <a:spcPts val="2154"/>
              </a:lnSpc>
            </a:pPr>
            <a:endParaRPr lang="en-US" sz="1538" dirty="0">
              <a:solidFill>
                <a:srgbClr val="1A1817"/>
              </a:solidFill>
              <a:latin typeface="Aileron Thin"/>
              <a:ea typeface="Aileron Thin"/>
              <a:cs typeface="Aileron Thin"/>
              <a:sym typeface="Aileron Thin"/>
            </a:endParaRPr>
          </a:p>
          <a:p>
            <a:pPr algn="just">
              <a:lnSpc>
                <a:spcPts val="2154"/>
              </a:lnSpc>
            </a:pPr>
            <a:r>
              <a:rPr lang="en-US" sz="1538" dirty="0">
                <a:solidFill>
                  <a:srgbClr val="1A1817"/>
                </a:solidFill>
                <a:latin typeface="Aileron Thin"/>
                <a:ea typeface="Aileron Thin"/>
                <a:cs typeface="Aileron Thin"/>
                <a:sym typeface="Aileron Thin"/>
              </a:rPr>
              <a:t> Whether I’m training clinical teams, speaking to patients, or collaborating across departments, I bring clarity, compassion, and strategy to every interaction. </a:t>
            </a:r>
          </a:p>
          <a:p>
            <a:pPr algn="just">
              <a:lnSpc>
                <a:spcPts val="2294"/>
              </a:lnSpc>
            </a:pPr>
            <a:r>
              <a:rPr lang="en-US" sz="1638" dirty="0">
                <a:solidFill>
                  <a:srgbClr val="1A1817"/>
                </a:solidFill>
                <a:latin typeface="Aileron Thin"/>
                <a:ea typeface="Aileron Thin"/>
                <a:cs typeface="Aileron Thin"/>
                <a:sym typeface="Aileron Thin"/>
              </a:rPr>
              <a:t>With a strong foundation in </a:t>
            </a:r>
            <a:r>
              <a:rPr lang="en-US" sz="1638" b="1" dirty="0">
                <a:solidFill>
                  <a:srgbClr val="1A1817"/>
                </a:solidFill>
                <a:latin typeface="Aileron Bold"/>
                <a:ea typeface="Aileron Bold"/>
                <a:cs typeface="Aileron Bold"/>
                <a:sym typeface="Aileron Bold"/>
              </a:rPr>
              <a:t>chronic disease education, </a:t>
            </a:r>
            <a:r>
              <a:rPr lang="en-US" sz="1638" dirty="0">
                <a:solidFill>
                  <a:srgbClr val="1A1817"/>
                </a:solidFill>
                <a:latin typeface="Aileron Thin"/>
                <a:ea typeface="Aileron Thin"/>
                <a:cs typeface="Aileron Thin"/>
                <a:sym typeface="Aileron Thin"/>
              </a:rPr>
              <a:t>particularly </a:t>
            </a:r>
            <a:r>
              <a:rPr lang="en-US" sz="1638" i="1" dirty="0">
                <a:solidFill>
                  <a:srgbClr val="1A1817"/>
                </a:solidFill>
                <a:latin typeface="Aileron Thin Italics"/>
                <a:ea typeface="Aileron Thin Italics"/>
                <a:cs typeface="Aileron Thin Italics"/>
                <a:sym typeface="Aileron Thin Italics"/>
              </a:rPr>
              <a:t>asthma </a:t>
            </a:r>
            <a:r>
              <a:rPr lang="en-US" sz="1638" dirty="0">
                <a:solidFill>
                  <a:srgbClr val="1A1817"/>
                </a:solidFill>
                <a:latin typeface="Aileron Thin"/>
                <a:ea typeface="Aileron Thin"/>
                <a:cs typeface="Aileron Thin"/>
                <a:sym typeface="Aileron Thin"/>
              </a:rPr>
              <a:t>and </a:t>
            </a:r>
            <a:r>
              <a:rPr lang="en-US" sz="1638" i="1" dirty="0">
                <a:solidFill>
                  <a:srgbClr val="1A1817"/>
                </a:solidFill>
                <a:latin typeface="Aileron Thin Italics"/>
                <a:ea typeface="Aileron Thin Italics"/>
                <a:cs typeface="Aileron Thin Italics"/>
                <a:sym typeface="Aileron Thin Italics"/>
              </a:rPr>
              <a:t>autoimmune </a:t>
            </a:r>
            <a:r>
              <a:rPr lang="en-US" sz="1638" dirty="0">
                <a:solidFill>
                  <a:srgbClr val="1A1817"/>
                </a:solidFill>
                <a:latin typeface="Aileron Thin"/>
                <a:ea typeface="Aileron Thin"/>
                <a:cs typeface="Aileron Thin"/>
                <a:sym typeface="Aileron Thin"/>
              </a:rPr>
              <a:t>conditions . . .</a:t>
            </a:r>
          </a:p>
          <a:p>
            <a:pPr algn="just">
              <a:lnSpc>
                <a:spcPts val="2014"/>
              </a:lnSpc>
            </a:pPr>
            <a:endParaRPr lang="en-US" sz="1638" dirty="0">
              <a:solidFill>
                <a:srgbClr val="1A1817"/>
              </a:solidFill>
              <a:latin typeface="Aileron Thin"/>
              <a:ea typeface="Aileron Thin"/>
              <a:cs typeface="Aileron Thin"/>
              <a:sym typeface="Aileron Thin"/>
            </a:endParaRPr>
          </a:p>
        </p:txBody>
      </p:sp>
      <p:grpSp>
        <p:nvGrpSpPr>
          <p:cNvPr id="8" name="Group 8"/>
          <p:cNvGrpSpPr/>
          <p:nvPr/>
        </p:nvGrpSpPr>
        <p:grpSpPr>
          <a:xfrm>
            <a:off x="1649367" y="5634841"/>
            <a:ext cx="4081630" cy="3843263"/>
            <a:chOff x="0" y="0"/>
            <a:chExt cx="812800" cy="765333"/>
          </a:xfrm>
        </p:grpSpPr>
        <p:sp>
          <p:nvSpPr>
            <p:cNvPr id="9" name="Freeform 9"/>
            <p:cNvSpPr/>
            <p:nvPr/>
          </p:nvSpPr>
          <p:spPr>
            <a:xfrm>
              <a:off x="0" y="0"/>
              <a:ext cx="812800" cy="765333"/>
            </a:xfrm>
            <a:custGeom>
              <a:avLst/>
              <a:gdLst/>
              <a:ahLst/>
              <a:cxnLst/>
              <a:rect l="l" t="t" r="r" b="b"/>
              <a:pathLst>
                <a:path w="812800" h="765333">
                  <a:moveTo>
                    <a:pt x="406400" y="0"/>
                  </a:moveTo>
                  <a:lnTo>
                    <a:pt x="812800" y="382666"/>
                  </a:lnTo>
                  <a:lnTo>
                    <a:pt x="406400" y="765333"/>
                  </a:lnTo>
                  <a:lnTo>
                    <a:pt x="0" y="382666"/>
                  </a:lnTo>
                  <a:lnTo>
                    <a:pt x="406400" y="0"/>
                  </a:lnTo>
                  <a:close/>
                </a:path>
              </a:pathLst>
            </a:custGeom>
            <a:blipFill>
              <a:blip r:embed="rId4"/>
              <a:stretch>
                <a:fillRect t="-4563" b="-55030"/>
              </a:stretch>
            </a:blipFill>
            <a:ln w="123825" cap="sq">
              <a:solidFill>
                <a:srgbClr val="AC8362"/>
              </a:solidFill>
              <a:prstDash val="solid"/>
              <a:miter/>
            </a:ln>
          </p:spPr>
          <p:txBody>
            <a:bodyPr/>
            <a:lstStyle/>
            <a:p>
              <a:endParaRPr lang="en-US"/>
            </a:p>
          </p:txBody>
        </p:sp>
      </p:grpSp>
      <p:sp>
        <p:nvSpPr>
          <p:cNvPr id="10" name="TextBox 10"/>
          <p:cNvSpPr txBox="1"/>
          <p:nvPr/>
        </p:nvSpPr>
        <p:spPr>
          <a:xfrm>
            <a:off x="1586015" y="4797899"/>
            <a:ext cx="5013754" cy="770267"/>
          </a:xfrm>
          <a:prstGeom prst="rect">
            <a:avLst/>
          </a:prstGeom>
        </p:spPr>
        <p:txBody>
          <a:bodyPr lIns="0" tIns="0" rIns="0" bIns="0" rtlCol="0" anchor="t">
            <a:spAutoFit/>
          </a:bodyPr>
          <a:lstStyle/>
          <a:p>
            <a:pPr algn="ctr">
              <a:lnSpc>
                <a:spcPts val="1503"/>
              </a:lnSpc>
              <a:spcBef>
                <a:spcPct val="0"/>
              </a:spcBef>
            </a:pPr>
            <a:r>
              <a:rPr lang="en-US" sz="1503" b="1" i="1">
                <a:solidFill>
                  <a:srgbClr val="1A1817"/>
                </a:solidFill>
                <a:latin typeface="Aileron Bold Italics"/>
                <a:ea typeface="Aileron Bold Italics"/>
                <a:cs typeface="Aileron Bold Italics"/>
                <a:sym typeface="Aileron Bold Italics"/>
              </a:rPr>
              <a:t>“I’m now focused on bringing that expertise into pharmaceutical sales or training—especially in respiratory or neurology-focused roles—where I can make a broader impact.”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Freeform 2"/>
          <p:cNvSpPr/>
          <p:nvPr/>
        </p:nvSpPr>
        <p:spPr>
          <a:xfrm>
            <a:off x="1108938" y="1944207"/>
            <a:ext cx="5085319" cy="2609217"/>
          </a:xfrm>
          <a:custGeom>
            <a:avLst/>
            <a:gdLst/>
            <a:ahLst/>
            <a:cxnLst/>
            <a:rect l="l" t="t" r="r" b="b"/>
            <a:pathLst>
              <a:path w="5085319" h="2609217">
                <a:moveTo>
                  <a:pt x="0" y="0"/>
                </a:moveTo>
                <a:lnTo>
                  <a:pt x="5085320" y="0"/>
                </a:lnTo>
                <a:lnTo>
                  <a:pt x="5085320" y="2609218"/>
                </a:lnTo>
                <a:lnTo>
                  <a:pt x="0" y="2609218"/>
                </a:lnTo>
                <a:lnTo>
                  <a:pt x="0" y="0"/>
                </a:lnTo>
                <a:close/>
              </a:path>
            </a:pathLst>
          </a:custGeom>
          <a:blipFill>
            <a:blip r:embed="rId2"/>
            <a:stretch>
              <a:fillRect l="-1178" t="-2585" r="-5185"/>
            </a:stretch>
          </a:blipFill>
        </p:spPr>
        <p:txBody>
          <a:bodyPr/>
          <a:lstStyle/>
          <a:p>
            <a:endParaRPr lang="en-US"/>
          </a:p>
        </p:txBody>
      </p:sp>
      <p:sp>
        <p:nvSpPr>
          <p:cNvPr id="3" name="Freeform 3"/>
          <p:cNvSpPr/>
          <p:nvPr/>
        </p:nvSpPr>
        <p:spPr>
          <a:xfrm>
            <a:off x="1458328" y="6147030"/>
            <a:ext cx="5326387" cy="1951858"/>
          </a:xfrm>
          <a:custGeom>
            <a:avLst/>
            <a:gdLst/>
            <a:ahLst/>
            <a:cxnLst/>
            <a:rect l="l" t="t" r="r" b="b"/>
            <a:pathLst>
              <a:path w="5326387" h="1951858">
                <a:moveTo>
                  <a:pt x="0" y="0"/>
                </a:moveTo>
                <a:lnTo>
                  <a:pt x="5326386" y="0"/>
                </a:lnTo>
                <a:lnTo>
                  <a:pt x="5326386" y="1951858"/>
                </a:lnTo>
                <a:lnTo>
                  <a:pt x="0" y="1951858"/>
                </a:lnTo>
                <a:lnTo>
                  <a:pt x="0" y="0"/>
                </a:lnTo>
                <a:close/>
              </a:path>
            </a:pathLst>
          </a:custGeom>
          <a:blipFill>
            <a:blip r:embed="rId3"/>
            <a:stretch>
              <a:fillRect l="-2021" t="-5127" b="-2313"/>
            </a:stretch>
          </a:blipFill>
        </p:spPr>
        <p:txBody>
          <a:bodyPr/>
          <a:lstStyle/>
          <a:p>
            <a:endParaRPr lang="en-US"/>
          </a:p>
        </p:txBody>
      </p:sp>
      <p:sp>
        <p:nvSpPr>
          <p:cNvPr id="4" name="Freeform 4"/>
          <p:cNvSpPr/>
          <p:nvPr/>
        </p:nvSpPr>
        <p:spPr>
          <a:xfrm>
            <a:off x="987686" y="3419314"/>
            <a:ext cx="3000229" cy="2712031"/>
          </a:xfrm>
          <a:custGeom>
            <a:avLst/>
            <a:gdLst/>
            <a:ahLst/>
            <a:cxnLst/>
            <a:rect l="l" t="t" r="r" b="b"/>
            <a:pathLst>
              <a:path w="3000229" h="2712031">
                <a:moveTo>
                  <a:pt x="0" y="0"/>
                </a:moveTo>
                <a:lnTo>
                  <a:pt x="3000229" y="0"/>
                </a:lnTo>
                <a:lnTo>
                  <a:pt x="3000229" y="2712031"/>
                </a:lnTo>
                <a:lnTo>
                  <a:pt x="0" y="2712031"/>
                </a:lnTo>
                <a:lnTo>
                  <a:pt x="0" y="0"/>
                </a:lnTo>
                <a:close/>
              </a:path>
            </a:pathLst>
          </a:custGeom>
          <a:blipFill>
            <a:blip r:embed="rId4"/>
            <a:stretch>
              <a:fillRect r="-5845" b="-1406"/>
            </a:stretch>
          </a:blipFill>
        </p:spPr>
        <p:txBody>
          <a:bodyPr/>
          <a:lstStyle/>
          <a:p>
            <a:endParaRPr lang="en-US"/>
          </a:p>
        </p:txBody>
      </p:sp>
      <p:sp>
        <p:nvSpPr>
          <p:cNvPr id="5" name="Freeform 5"/>
          <p:cNvSpPr/>
          <p:nvPr/>
        </p:nvSpPr>
        <p:spPr>
          <a:xfrm>
            <a:off x="3987915" y="2808867"/>
            <a:ext cx="3133264" cy="3489115"/>
          </a:xfrm>
          <a:custGeom>
            <a:avLst/>
            <a:gdLst/>
            <a:ahLst/>
            <a:cxnLst/>
            <a:rect l="l" t="t" r="r" b="b"/>
            <a:pathLst>
              <a:path w="3133264" h="3489115">
                <a:moveTo>
                  <a:pt x="0" y="0"/>
                </a:moveTo>
                <a:lnTo>
                  <a:pt x="3133264" y="0"/>
                </a:lnTo>
                <a:lnTo>
                  <a:pt x="3133264" y="3489115"/>
                </a:lnTo>
                <a:lnTo>
                  <a:pt x="0" y="3489115"/>
                </a:lnTo>
                <a:lnTo>
                  <a:pt x="0" y="0"/>
                </a:lnTo>
                <a:close/>
              </a:path>
            </a:pathLst>
          </a:custGeom>
          <a:blipFill>
            <a:blip r:embed="rId5"/>
            <a:stretch>
              <a:fillRect l="-13930"/>
            </a:stretch>
          </a:blipFill>
        </p:spPr>
        <p:txBody>
          <a:bodyPr/>
          <a:lstStyle/>
          <a:p>
            <a:endParaRPr lang="en-US"/>
          </a:p>
        </p:txBody>
      </p:sp>
      <p:sp>
        <p:nvSpPr>
          <p:cNvPr id="6" name="Freeform 6"/>
          <p:cNvSpPr/>
          <p:nvPr/>
        </p:nvSpPr>
        <p:spPr>
          <a:xfrm>
            <a:off x="3576843" y="8991600"/>
            <a:ext cx="614157" cy="519215"/>
          </a:xfrm>
          <a:custGeom>
            <a:avLst/>
            <a:gdLst/>
            <a:ahLst/>
            <a:cxnLst/>
            <a:rect l="l" t="t" r="r" b="b"/>
            <a:pathLst>
              <a:path w="614157" h="519215">
                <a:moveTo>
                  <a:pt x="0" y="0"/>
                </a:moveTo>
                <a:lnTo>
                  <a:pt x="614157" y="0"/>
                </a:lnTo>
                <a:lnTo>
                  <a:pt x="614157" y="519215"/>
                </a:lnTo>
                <a:lnTo>
                  <a:pt x="0" y="519215"/>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987686" y="509969"/>
            <a:ext cx="5797028" cy="472153"/>
          </a:xfrm>
          <a:prstGeom prst="rect">
            <a:avLst/>
          </a:prstGeom>
        </p:spPr>
        <p:txBody>
          <a:bodyPr lIns="0" tIns="0" rIns="0" bIns="0" rtlCol="0" anchor="t">
            <a:spAutoFit/>
          </a:bodyPr>
          <a:lstStyle/>
          <a:p>
            <a:pPr marL="0" lvl="0" indent="0" algn="l">
              <a:lnSpc>
                <a:spcPts val="3574"/>
              </a:lnSpc>
              <a:spcBef>
                <a:spcPct val="0"/>
              </a:spcBef>
            </a:pPr>
            <a:r>
              <a:rPr lang="en-US" sz="3574" spc="-142">
                <a:solidFill>
                  <a:srgbClr val="1A1817"/>
                </a:solidFill>
                <a:latin typeface="Aileron Thin"/>
                <a:ea typeface="Aileron Thin"/>
                <a:cs typeface="Aileron Thin"/>
                <a:sym typeface="Aileron Thin"/>
              </a:rPr>
              <a:t>BEHAVIORAL HEALTH TRAINING</a:t>
            </a:r>
          </a:p>
        </p:txBody>
      </p:sp>
      <p:sp>
        <p:nvSpPr>
          <p:cNvPr id="8" name="TextBox 8"/>
          <p:cNvSpPr txBox="1"/>
          <p:nvPr/>
        </p:nvSpPr>
        <p:spPr>
          <a:xfrm>
            <a:off x="10178" y="9587016"/>
            <a:ext cx="7762222" cy="165173"/>
          </a:xfrm>
          <a:prstGeom prst="rect">
            <a:avLst/>
          </a:prstGeom>
        </p:spPr>
        <p:txBody>
          <a:bodyPr wrap="square" lIns="0" tIns="0" rIns="0" bIns="0" rtlCol="0" anchor="t">
            <a:spAutoFit/>
          </a:bodyPr>
          <a:lstStyle/>
          <a:p>
            <a:pPr algn="ctr">
              <a:lnSpc>
                <a:spcPts val="1448"/>
              </a:lnSpc>
            </a:pPr>
            <a:r>
              <a:rPr lang="en-US" sz="1034" u="sng" dirty="0">
                <a:solidFill>
                  <a:srgbClr val="1A1817"/>
                </a:solidFill>
                <a:latin typeface="Aileron Light"/>
                <a:ea typeface="Aileron Light"/>
                <a:cs typeface="Aileron Light"/>
                <a:sym typeface="Aileron Light"/>
                <a:hlinkClick r:id="rId7" tooltip="http://www.mssanders.com"/>
              </a:rPr>
              <a:t>www.MsSanders.com</a:t>
            </a:r>
          </a:p>
        </p:txBody>
      </p:sp>
      <p:sp>
        <p:nvSpPr>
          <p:cNvPr id="9" name="TextBox 9"/>
          <p:cNvSpPr txBox="1"/>
          <p:nvPr/>
        </p:nvSpPr>
        <p:spPr>
          <a:xfrm>
            <a:off x="877726" y="1096822"/>
            <a:ext cx="6264308" cy="732685"/>
          </a:xfrm>
          <a:prstGeom prst="rect">
            <a:avLst/>
          </a:prstGeom>
        </p:spPr>
        <p:txBody>
          <a:bodyPr lIns="0" tIns="0" rIns="0" bIns="0" rtlCol="0" anchor="t">
            <a:spAutoFit/>
          </a:bodyPr>
          <a:lstStyle/>
          <a:p>
            <a:pPr marL="0" lvl="0" indent="0" algn="l">
              <a:lnSpc>
                <a:spcPts val="1845"/>
              </a:lnSpc>
              <a:spcBef>
                <a:spcPct val="0"/>
              </a:spcBef>
            </a:pPr>
            <a:r>
              <a:rPr lang="en-US" sz="1845" spc="-55">
                <a:solidFill>
                  <a:srgbClr val="1A1817"/>
                </a:solidFill>
                <a:latin typeface="Arial"/>
                <a:ea typeface="Arial"/>
                <a:cs typeface="Arial"/>
                <a:sym typeface="Arial"/>
              </a:rPr>
              <a:t>My trainings ( optional/ Professional Development) had more than </a:t>
            </a:r>
            <a:r>
              <a:rPr lang="en-US" sz="1845" b="1" i="1" spc="-55">
                <a:solidFill>
                  <a:srgbClr val="1A1817"/>
                </a:solidFill>
                <a:latin typeface="Arial Bold Italics"/>
                <a:ea typeface="Arial Bold Italics"/>
                <a:cs typeface="Arial Bold Italics"/>
                <a:sym typeface="Arial Bold Italics"/>
              </a:rPr>
              <a:t>3 times</a:t>
            </a:r>
            <a:r>
              <a:rPr lang="en-US" sz="1845" spc="-55">
                <a:solidFill>
                  <a:srgbClr val="1A1817"/>
                </a:solidFill>
                <a:latin typeface="Arial"/>
                <a:ea typeface="Arial"/>
                <a:cs typeface="Arial"/>
                <a:sym typeface="Arial"/>
              </a:rPr>
              <a:t> the number in attendance as my colleagues, and maintained satisfaction ratings in high 9o%.</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Freeform 2"/>
          <p:cNvSpPr/>
          <p:nvPr/>
        </p:nvSpPr>
        <p:spPr>
          <a:xfrm>
            <a:off x="271573" y="614232"/>
            <a:ext cx="7295564" cy="3549193"/>
          </a:xfrm>
          <a:custGeom>
            <a:avLst/>
            <a:gdLst/>
            <a:ahLst/>
            <a:cxnLst/>
            <a:rect l="l" t="t" r="r" b="b"/>
            <a:pathLst>
              <a:path w="7295564" h="3549193">
                <a:moveTo>
                  <a:pt x="0" y="0"/>
                </a:moveTo>
                <a:lnTo>
                  <a:pt x="7295563" y="0"/>
                </a:lnTo>
                <a:lnTo>
                  <a:pt x="7295563" y="3549193"/>
                </a:lnTo>
                <a:lnTo>
                  <a:pt x="0" y="3549193"/>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305200" y="1950015"/>
            <a:ext cx="6950368" cy="840573"/>
            <a:chOff x="0" y="0"/>
            <a:chExt cx="2422786" cy="293010"/>
          </a:xfrm>
        </p:grpSpPr>
        <p:sp>
          <p:nvSpPr>
            <p:cNvPr id="4" name="Freeform 4"/>
            <p:cNvSpPr/>
            <p:nvPr/>
          </p:nvSpPr>
          <p:spPr>
            <a:xfrm>
              <a:off x="0" y="0"/>
              <a:ext cx="2422786" cy="293010"/>
            </a:xfrm>
            <a:custGeom>
              <a:avLst/>
              <a:gdLst/>
              <a:ahLst/>
              <a:cxnLst/>
              <a:rect l="l" t="t" r="r" b="b"/>
              <a:pathLst>
                <a:path w="2422786" h="293010">
                  <a:moveTo>
                    <a:pt x="42328" y="0"/>
                  </a:moveTo>
                  <a:lnTo>
                    <a:pt x="2380459" y="0"/>
                  </a:lnTo>
                  <a:cubicBezTo>
                    <a:pt x="2391685" y="0"/>
                    <a:pt x="2402451" y="4460"/>
                    <a:pt x="2410389" y="12397"/>
                  </a:cubicBezTo>
                  <a:cubicBezTo>
                    <a:pt x="2418327" y="20335"/>
                    <a:pt x="2422786" y="31102"/>
                    <a:pt x="2422786" y="42328"/>
                  </a:cubicBezTo>
                  <a:lnTo>
                    <a:pt x="2422786" y="250682"/>
                  </a:lnTo>
                  <a:cubicBezTo>
                    <a:pt x="2422786" y="261908"/>
                    <a:pt x="2418327" y="272675"/>
                    <a:pt x="2410389" y="280613"/>
                  </a:cubicBezTo>
                  <a:cubicBezTo>
                    <a:pt x="2402451" y="288551"/>
                    <a:pt x="2391685" y="293010"/>
                    <a:pt x="2380459" y="293010"/>
                  </a:cubicBezTo>
                  <a:lnTo>
                    <a:pt x="42328" y="293010"/>
                  </a:lnTo>
                  <a:cubicBezTo>
                    <a:pt x="31102" y="293010"/>
                    <a:pt x="20335" y="288551"/>
                    <a:pt x="12397" y="280613"/>
                  </a:cubicBezTo>
                  <a:cubicBezTo>
                    <a:pt x="4460" y="272675"/>
                    <a:pt x="0" y="261908"/>
                    <a:pt x="0" y="250682"/>
                  </a:cubicBezTo>
                  <a:lnTo>
                    <a:pt x="0" y="42328"/>
                  </a:lnTo>
                  <a:cubicBezTo>
                    <a:pt x="0" y="31102"/>
                    <a:pt x="4460" y="20335"/>
                    <a:pt x="12397" y="12397"/>
                  </a:cubicBezTo>
                  <a:cubicBezTo>
                    <a:pt x="20335" y="4460"/>
                    <a:pt x="31102" y="0"/>
                    <a:pt x="42328" y="0"/>
                  </a:cubicBezTo>
                  <a:close/>
                </a:path>
              </a:pathLst>
            </a:custGeom>
            <a:solidFill>
              <a:srgbClr val="D9D9D9"/>
            </a:solidFill>
          </p:spPr>
          <p:txBody>
            <a:bodyPr/>
            <a:lstStyle/>
            <a:p>
              <a:endParaRPr lang="en-US"/>
            </a:p>
          </p:txBody>
        </p:sp>
        <p:sp>
          <p:nvSpPr>
            <p:cNvPr id="5" name="TextBox 5"/>
            <p:cNvSpPr txBox="1"/>
            <p:nvPr/>
          </p:nvSpPr>
          <p:spPr>
            <a:xfrm>
              <a:off x="0" y="-47625"/>
              <a:ext cx="2422786" cy="340635"/>
            </a:xfrm>
            <a:prstGeom prst="rect">
              <a:avLst/>
            </a:prstGeom>
          </p:spPr>
          <p:txBody>
            <a:bodyPr lIns="50800" tIns="50800" rIns="50800" bIns="50800" rtlCol="0" anchor="ctr"/>
            <a:lstStyle/>
            <a:p>
              <a:pPr algn="ctr">
                <a:lnSpc>
                  <a:spcPts val="2428"/>
                </a:lnSpc>
              </a:pPr>
              <a:r>
                <a:rPr lang="en-US" sz="1734" b="1">
                  <a:solidFill>
                    <a:srgbClr val="000000"/>
                  </a:solidFill>
                  <a:latin typeface="Aileron Bold"/>
                  <a:ea typeface="Aileron Bold"/>
                  <a:cs typeface="Aileron Bold"/>
                  <a:sym typeface="Aileron Bold"/>
                </a:rPr>
                <a:t>MCO Staff Development</a:t>
              </a:r>
            </a:p>
          </p:txBody>
        </p:sp>
      </p:grpSp>
      <p:sp>
        <p:nvSpPr>
          <p:cNvPr id="6" name="TextBox 6"/>
          <p:cNvSpPr txBox="1"/>
          <p:nvPr/>
        </p:nvSpPr>
        <p:spPr>
          <a:xfrm>
            <a:off x="0" y="4398180"/>
            <a:ext cx="7280239" cy="348641"/>
          </a:xfrm>
          <a:prstGeom prst="rect">
            <a:avLst/>
          </a:prstGeom>
        </p:spPr>
        <p:txBody>
          <a:bodyPr lIns="0" tIns="0" rIns="0" bIns="0" rtlCol="0" anchor="t">
            <a:spAutoFit/>
          </a:bodyPr>
          <a:lstStyle/>
          <a:p>
            <a:pPr algn="ctr">
              <a:lnSpc>
                <a:spcPts val="2833"/>
              </a:lnSpc>
              <a:spcBef>
                <a:spcPct val="0"/>
              </a:spcBef>
            </a:pPr>
            <a:r>
              <a:rPr lang="en-US" sz="2023" b="1">
                <a:solidFill>
                  <a:srgbClr val="000000"/>
                </a:solidFill>
                <a:latin typeface="Aileron Bold"/>
                <a:ea typeface="Aileron Bold"/>
                <a:cs typeface="Aileron Bold"/>
                <a:sym typeface="Aileron Bold"/>
              </a:rPr>
              <a:t>Accomplishments</a:t>
            </a:r>
          </a:p>
        </p:txBody>
      </p:sp>
      <p:sp>
        <p:nvSpPr>
          <p:cNvPr id="7" name="TextBox 7"/>
          <p:cNvSpPr txBox="1"/>
          <p:nvPr/>
        </p:nvSpPr>
        <p:spPr>
          <a:xfrm>
            <a:off x="777240" y="4834571"/>
            <a:ext cx="6331547" cy="5124463"/>
          </a:xfrm>
          <a:prstGeom prst="rect">
            <a:avLst/>
          </a:prstGeom>
        </p:spPr>
        <p:txBody>
          <a:bodyPr lIns="0" tIns="0" rIns="0" bIns="0" rtlCol="0" anchor="t">
            <a:spAutoFit/>
          </a:bodyPr>
          <a:lstStyle/>
          <a:p>
            <a:pPr algn="ctr">
              <a:lnSpc>
                <a:spcPts val="2440"/>
              </a:lnSpc>
              <a:spcBef>
                <a:spcPct val="0"/>
              </a:spcBef>
            </a:pPr>
            <a:r>
              <a:rPr lang="en-US" sz="1743" b="1" u="sng" dirty="0">
                <a:solidFill>
                  <a:srgbClr val="000000"/>
                </a:solidFill>
                <a:latin typeface="Aileron Bold"/>
                <a:ea typeface="Aileron Bold"/>
                <a:cs typeface="Aileron Bold"/>
                <a:sym typeface="Aileron Bold"/>
              </a:rPr>
              <a:t>CHANGE  INITIATIVES / CROSSFUNCTIONAL COLLABORATION</a:t>
            </a:r>
          </a:p>
          <a:p>
            <a:pPr algn="l">
              <a:lnSpc>
                <a:spcPts val="2440"/>
              </a:lnSpc>
              <a:spcBef>
                <a:spcPct val="0"/>
              </a:spcBef>
            </a:pPr>
            <a:endParaRPr lang="en-US" sz="1743" b="1" u="sng" dirty="0">
              <a:solidFill>
                <a:srgbClr val="000000"/>
              </a:solidFill>
              <a:latin typeface="Aileron Bold"/>
              <a:ea typeface="Aileron Bold"/>
              <a:cs typeface="Aileron Bold"/>
              <a:sym typeface="Aileron Bold"/>
            </a:endParaRPr>
          </a:p>
          <a:p>
            <a:pPr marL="326945" lvl="1" indent="-163473" algn="l">
              <a:lnSpc>
                <a:spcPts val="2120"/>
              </a:lnSpc>
              <a:buFont typeface="Arial"/>
              <a:buChar char="•"/>
            </a:pPr>
            <a:r>
              <a:rPr lang="en-US" sz="1514" dirty="0">
                <a:solidFill>
                  <a:srgbClr val="000000"/>
                </a:solidFill>
                <a:latin typeface="Aileron Light"/>
                <a:ea typeface="Aileron Light"/>
                <a:cs typeface="Aileron Light"/>
                <a:sym typeface="Aileron Light"/>
              </a:rPr>
              <a:t>Reduced and streamlined onboarding &amp; training length</a:t>
            </a:r>
          </a:p>
          <a:p>
            <a:pPr marL="326945" lvl="1" indent="-163473" algn="l">
              <a:lnSpc>
                <a:spcPts val="2120"/>
              </a:lnSpc>
              <a:buFont typeface="Arial"/>
              <a:buChar char="•"/>
            </a:pPr>
            <a:r>
              <a:rPr lang="en-US" sz="1514" dirty="0">
                <a:solidFill>
                  <a:srgbClr val="000000"/>
                </a:solidFill>
                <a:latin typeface="Aileron Light"/>
                <a:ea typeface="Aileron Light"/>
                <a:cs typeface="Aileron Light"/>
                <a:sym typeface="Aileron Light"/>
              </a:rPr>
              <a:t>Devised </a:t>
            </a:r>
            <a:r>
              <a:rPr lang="en-US" sz="1514" b="1" i="1" dirty="0">
                <a:solidFill>
                  <a:srgbClr val="000000"/>
                </a:solidFill>
                <a:latin typeface="Aileron Bold Italics"/>
                <a:ea typeface="Aileron Bold Italics"/>
                <a:cs typeface="Aileron Bold Italics"/>
                <a:sym typeface="Aileron Bold Italics"/>
              </a:rPr>
              <a:t>Virtual Triggers assessment</a:t>
            </a:r>
            <a:r>
              <a:rPr lang="en-US" sz="1514" dirty="0">
                <a:solidFill>
                  <a:srgbClr val="000000"/>
                </a:solidFill>
                <a:latin typeface="Aileron Light"/>
                <a:ea typeface="Aileron Light"/>
                <a:cs typeface="Aileron Light"/>
                <a:sym typeface="Aileron Light"/>
              </a:rPr>
              <a:t> and </a:t>
            </a:r>
            <a:r>
              <a:rPr lang="en-US" sz="1514" b="1" i="1" dirty="0">
                <a:solidFill>
                  <a:srgbClr val="000000"/>
                </a:solidFill>
                <a:latin typeface="Aileron Bold Italics"/>
                <a:ea typeface="Aileron Bold Italics"/>
                <a:cs typeface="Aileron Bold Italics"/>
                <a:sym typeface="Aileron Bold Italics"/>
              </a:rPr>
              <a:t>asthma management program</a:t>
            </a:r>
            <a:r>
              <a:rPr lang="en-US" sz="1514" dirty="0">
                <a:solidFill>
                  <a:srgbClr val="000000"/>
                </a:solidFill>
                <a:latin typeface="Aileron Light"/>
                <a:ea typeface="Aileron Light"/>
                <a:cs typeface="Aileron Light"/>
                <a:sym typeface="Aileron Light"/>
              </a:rPr>
              <a:t> FRC’s were successful and patients engaged well</a:t>
            </a:r>
          </a:p>
          <a:p>
            <a:pPr marL="326945" lvl="1" indent="-163473" algn="l">
              <a:lnSpc>
                <a:spcPts val="2120"/>
              </a:lnSpc>
              <a:buFont typeface="Arial"/>
              <a:buChar char="•"/>
            </a:pPr>
            <a:r>
              <a:rPr lang="en-US" sz="1514" dirty="0">
                <a:solidFill>
                  <a:srgbClr val="000000"/>
                </a:solidFill>
                <a:latin typeface="Aileron Light"/>
                <a:ea typeface="Aileron Light"/>
                <a:cs typeface="Aileron Light"/>
                <a:sym typeface="Aileron Light"/>
              </a:rPr>
              <a:t>Retained over 95% of newly integrated team members while improving overall performance. </a:t>
            </a:r>
          </a:p>
          <a:p>
            <a:pPr marL="326945" lvl="1" indent="-163473" algn="l">
              <a:lnSpc>
                <a:spcPts val="2120"/>
              </a:lnSpc>
              <a:spcBef>
                <a:spcPct val="0"/>
              </a:spcBef>
              <a:buFont typeface="Arial"/>
              <a:buChar char="•"/>
            </a:pPr>
            <a:r>
              <a:rPr lang="en-US" sz="1514" b="1" dirty="0">
                <a:solidFill>
                  <a:srgbClr val="000000"/>
                </a:solidFill>
                <a:latin typeface="Aileron Bold"/>
                <a:ea typeface="Aileron Bold"/>
                <a:cs typeface="Aileron Bold"/>
                <a:sym typeface="Aileron Bold"/>
              </a:rPr>
              <a:t>Program Development</a:t>
            </a:r>
            <a:r>
              <a:rPr lang="en-US" sz="1514" dirty="0">
                <a:solidFill>
                  <a:srgbClr val="000000"/>
                </a:solidFill>
                <a:latin typeface="Aileron Light"/>
                <a:ea typeface="Aileron Light"/>
                <a:cs typeface="Aileron Light"/>
                <a:sym typeface="Aileron Light"/>
              </a:rPr>
              <a:t> - Worked with Marketing to have a wellness program approved advertised for Health Plan members’ participation in 8 week courses designed to support healthy eating habits and provide virtual fitness training and healthy recipes, while demonstrating how to shop on a budget.</a:t>
            </a:r>
          </a:p>
          <a:p>
            <a:pPr algn="l">
              <a:lnSpc>
                <a:spcPts val="2120"/>
              </a:lnSpc>
              <a:spcBef>
                <a:spcPct val="0"/>
              </a:spcBef>
            </a:pPr>
            <a:r>
              <a:rPr lang="en-US" sz="1514" dirty="0">
                <a:solidFill>
                  <a:srgbClr val="000000"/>
                </a:solidFill>
                <a:latin typeface="Aileron Light"/>
                <a:ea typeface="Aileron Light"/>
                <a:cs typeface="Aileron Light"/>
                <a:sym typeface="Aileron Light"/>
              </a:rPr>
              <a:t>            Resulted in </a:t>
            </a:r>
            <a:r>
              <a:rPr lang="en-US" sz="1514" b="1" dirty="0">
                <a:solidFill>
                  <a:srgbClr val="000000"/>
                </a:solidFill>
                <a:latin typeface="Aileron Bold"/>
                <a:ea typeface="Aileron Bold"/>
                <a:cs typeface="Aileron Bold"/>
                <a:sym typeface="Aileron Bold"/>
              </a:rPr>
              <a:t>Over 40 % participants reduced their BMI by 4-6%</a:t>
            </a:r>
            <a:r>
              <a:rPr lang="en-US" sz="1514" dirty="0">
                <a:solidFill>
                  <a:srgbClr val="000000"/>
                </a:solidFill>
                <a:latin typeface="Aileron Light"/>
                <a:ea typeface="Aileron Light"/>
                <a:cs typeface="Aileron Light"/>
                <a:sym typeface="Aileron Light"/>
              </a:rPr>
              <a:t> </a:t>
            </a:r>
          </a:p>
          <a:p>
            <a:pPr algn="l">
              <a:lnSpc>
                <a:spcPts val="2120"/>
              </a:lnSpc>
              <a:spcBef>
                <a:spcPct val="0"/>
              </a:spcBef>
            </a:pPr>
            <a:endParaRPr lang="en-US" sz="1514" dirty="0">
              <a:solidFill>
                <a:srgbClr val="000000"/>
              </a:solidFill>
              <a:latin typeface="Aileron Light"/>
              <a:ea typeface="Aileron Light"/>
              <a:cs typeface="Aileron Light"/>
              <a:sym typeface="Aileron Light"/>
            </a:endParaRPr>
          </a:p>
          <a:p>
            <a:pPr algn="l">
              <a:lnSpc>
                <a:spcPts val="2120"/>
              </a:lnSpc>
              <a:spcBef>
                <a:spcPct val="0"/>
              </a:spcBef>
            </a:pPr>
            <a:endParaRPr lang="en-US" sz="1514" dirty="0">
              <a:solidFill>
                <a:srgbClr val="000000"/>
              </a:solidFill>
              <a:latin typeface="Aileron Light"/>
              <a:ea typeface="Aileron Light"/>
              <a:cs typeface="Aileron Light"/>
              <a:sym typeface="Aileron Light"/>
            </a:endParaRPr>
          </a:p>
          <a:p>
            <a:pPr algn="l">
              <a:lnSpc>
                <a:spcPts val="2120"/>
              </a:lnSpc>
              <a:spcBef>
                <a:spcPct val="0"/>
              </a:spcBef>
            </a:pPr>
            <a:endParaRPr lang="en-US" sz="1514" dirty="0">
              <a:solidFill>
                <a:srgbClr val="000000"/>
              </a:solidFill>
              <a:latin typeface="Aileron Light"/>
              <a:ea typeface="Aileron Light"/>
              <a:cs typeface="Aileron Light"/>
              <a:sym typeface="Aileron Light"/>
            </a:endParaRPr>
          </a:p>
          <a:p>
            <a:pPr algn="l">
              <a:lnSpc>
                <a:spcPts val="2120"/>
              </a:lnSpc>
              <a:spcBef>
                <a:spcPct val="0"/>
              </a:spcBef>
            </a:pPr>
            <a:endParaRPr lang="en-US" sz="1514" dirty="0">
              <a:solidFill>
                <a:srgbClr val="000000"/>
              </a:solidFill>
              <a:latin typeface="Aileron Light"/>
              <a:ea typeface="Aileron Light"/>
              <a:cs typeface="Aileron Light"/>
              <a:sym typeface="Aileron Light"/>
            </a:endParaRPr>
          </a:p>
          <a:p>
            <a:pPr algn="l">
              <a:lnSpc>
                <a:spcPts val="2120"/>
              </a:lnSpc>
              <a:spcBef>
                <a:spcPct val="0"/>
              </a:spcBef>
            </a:pPr>
            <a:endParaRPr lang="en-US" sz="1514" dirty="0">
              <a:solidFill>
                <a:srgbClr val="000000"/>
              </a:solidFill>
              <a:latin typeface="Aileron Light"/>
              <a:ea typeface="Aileron Light"/>
              <a:cs typeface="Aileron Light"/>
              <a:sym typeface="Aileron Light"/>
            </a:endParaRPr>
          </a:p>
        </p:txBody>
      </p:sp>
      <p:sp>
        <p:nvSpPr>
          <p:cNvPr id="8" name="TextBox 8"/>
          <p:cNvSpPr txBox="1"/>
          <p:nvPr/>
        </p:nvSpPr>
        <p:spPr>
          <a:xfrm>
            <a:off x="2440750" y="9772123"/>
            <a:ext cx="2900731" cy="171977"/>
          </a:xfrm>
          <a:prstGeom prst="rect">
            <a:avLst/>
          </a:prstGeom>
        </p:spPr>
        <p:txBody>
          <a:bodyPr lIns="0" tIns="0" rIns="0" bIns="0" rtlCol="0" anchor="t">
            <a:spAutoFit/>
          </a:bodyPr>
          <a:lstStyle/>
          <a:p>
            <a:pPr algn="ctr">
              <a:lnSpc>
                <a:spcPts val="1448"/>
              </a:lnSpc>
            </a:pPr>
            <a:r>
              <a:rPr lang="en-US" sz="1034" u="sng">
                <a:solidFill>
                  <a:srgbClr val="1A1817"/>
                </a:solidFill>
                <a:latin typeface="Aileron Light"/>
                <a:ea typeface="Aileron Light"/>
                <a:cs typeface="Aileron Light"/>
                <a:sym typeface="Aileron Light"/>
                <a:hlinkClick r:id="rId3" tooltip="http://www.mssanders.com"/>
              </a:rPr>
              <a:t>www.MsSanders.com</a:t>
            </a:r>
          </a:p>
        </p:txBody>
      </p:sp>
      <p:sp>
        <p:nvSpPr>
          <p:cNvPr id="9" name="Freeform 9"/>
          <p:cNvSpPr/>
          <p:nvPr/>
        </p:nvSpPr>
        <p:spPr>
          <a:xfrm>
            <a:off x="3572763" y="9220200"/>
            <a:ext cx="603273" cy="510013"/>
          </a:xfrm>
          <a:custGeom>
            <a:avLst/>
            <a:gdLst/>
            <a:ahLst/>
            <a:cxnLst/>
            <a:rect l="l" t="t" r="r" b="b"/>
            <a:pathLst>
              <a:path w="603273" h="510013">
                <a:moveTo>
                  <a:pt x="0" y="0"/>
                </a:moveTo>
                <a:lnTo>
                  <a:pt x="603273" y="0"/>
                </a:lnTo>
                <a:lnTo>
                  <a:pt x="603273" y="510013"/>
                </a:lnTo>
                <a:lnTo>
                  <a:pt x="0" y="510013"/>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Freeform 2"/>
          <p:cNvSpPr/>
          <p:nvPr/>
        </p:nvSpPr>
        <p:spPr>
          <a:xfrm>
            <a:off x="290871" y="1720827"/>
            <a:ext cx="7190658" cy="7270773"/>
          </a:xfrm>
          <a:custGeom>
            <a:avLst/>
            <a:gdLst/>
            <a:ahLst/>
            <a:cxnLst/>
            <a:rect l="l" t="t" r="r" b="b"/>
            <a:pathLst>
              <a:path w="7190658" h="7904873">
                <a:moveTo>
                  <a:pt x="0" y="0"/>
                </a:moveTo>
                <a:lnTo>
                  <a:pt x="7190658" y="0"/>
                </a:lnTo>
                <a:lnTo>
                  <a:pt x="7190658" y="7904873"/>
                </a:lnTo>
                <a:lnTo>
                  <a:pt x="0" y="7904873"/>
                </a:lnTo>
                <a:lnTo>
                  <a:pt x="0" y="0"/>
                </a:lnTo>
                <a:close/>
              </a:path>
            </a:pathLst>
          </a:custGeom>
          <a:blipFill>
            <a:blip r:embed="rId2"/>
            <a:stretch>
              <a:fillRect t="-9317" b="-1335"/>
            </a:stretch>
          </a:blipFill>
        </p:spPr>
        <p:txBody>
          <a:bodyPr/>
          <a:lstStyle/>
          <a:p>
            <a:endParaRPr lang="en-US"/>
          </a:p>
        </p:txBody>
      </p:sp>
      <p:grpSp>
        <p:nvGrpSpPr>
          <p:cNvPr id="3" name="Group 3"/>
          <p:cNvGrpSpPr/>
          <p:nvPr/>
        </p:nvGrpSpPr>
        <p:grpSpPr>
          <a:xfrm>
            <a:off x="1" y="509529"/>
            <a:ext cx="7752034" cy="1181524"/>
            <a:chOff x="0" y="333375"/>
            <a:chExt cx="6793316" cy="1575365"/>
          </a:xfrm>
        </p:grpSpPr>
        <p:sp>
          <p:nvSpPr>
            <p:cNvPr id="4" name="TextBox 4"/>
            <p:cNvSpPr txBox="1"/>
            <p:nvPr/>
          </p:nvSpPr>
          <p:spPr>
            <a:xfrm>
              <a:off x="0" y="333375"/>
              <a:ext cx="6793316" cy="1106372"/>
            </a:xfrm>
            <a:prstGeom prst="rect">
              <a:avLst/>
            </a:prstGeom>
          </p:spPr>
          <p:txBody>
            <a:bodyPr lIns="0" tIns="0" rIns="0" bIns="0" rtlCol="0" anchor="t">
              <a:spAutoFit/>
            </a:bodyPr>
            <a:lstStyle/>
            <a:p>
              <a:pPr algn="ctr">
                <a:lnSpc>
                  <a:spcPts val="5974"/>
                </a:lnSpc>
              </a:pPr>
              <a:r>
                <a:rPr lang="en-US" sz="7966" b="1" spc="-79">
                  <a:solidFill>
                    <a:srgbClr val="1A1817"/>
                  </a:solidFill>
                  <a:latin typeface="Neue Machina Ultra-Bold"/>
                  <a:ea typeface="Neue Machina Ultra-Bold"/>
                  <a:cs typeface="Neue Machina Ultra-Bold"/>
                  <a:sym typeface="Neue Machina Ultra-Bold"/>
                </a:rPr>
                <a:t>MVP</a:t>
              </a:r>
            </a:p>
          </p:txBody>
        </p:sp>
        <p:sp>
          <p:nvSpPr>
            <p:cNvPr id="5" name="TextBox 5"/>
            <p:cNvSpPr txBox="1"/>
            <p:nvPr/>
          </p:nvSpPr>
          <p:spPr>
            <a:xfrm>
              <a:off x="33782" y="1314645"/>
              <a:ext cx="6732380" cy="594095"/>
            </a:xfrm>
            <a:prstGeom prst="rect">
              <a:avLst/>
            </a:prstGeom>
          </p:spPr>
          <p:txBody>
            <a:bodyPr lIns="0" tIns="0" rIns="0" bIns="0" rtlCol="0" anchor="t">
              <a:spAutoFit/>
            </a:bodyPr>
            <a:lstStyle/>
            <a:p>
              <a:pPr algn="ctr">
                <a:lnSpc>
                  <a:spcPts val="3391"/>
                </a:lnSpc>
              </a:pPr>
              <a:r>
                <a:rPr lang="en-US" sz="3083" dirty="0">
                  <a:solidFill>
                    <a:srgbClr val="373941"/>
                  </a:solidFill>
                  <a:latin typeface="29LT Zawi"/>
                  <a:ea typeface="29LT Zawi"/>
                  <a:cs typeface="29LT Zawi"/>
                  <a:sym typeface="29LT Zawi"/>
                </a:rPr>
                <a:t>RESPIRATORY DEPT.</a:t>
              </a:r>
            </a:p>
          </p:txBody>
        </p:sp>
      </p:grpSp>
      <p:sp>
        <p:nvSpPr>
          <p:cNvPr id="7" name="Freeform 7"/>
          <p:cNvSpPr/>
          <p:nvPr/>
        </p:nvSpPr>
        <p:spPr>
          <a:xfrm>
            <a:off x="3603191" y="9220200"/>
            <a:ext cx="587809" cy="496940"/>
          </a:xfrm>
          <a:custGeom>
            <a:avLst/>
            <a:gdLst/>
            <a:ahLst/>
            <a:cxnLst/>
            <a:rect l="l" t="t" r="r" b="b"/>
            <a:pathLst>
              <a:path w="587809" h="496940">
                <a:moveTo>
                  <a:pt x="0" y="0"/>
                </a:moveTo>
                <a:lnTo>
                  <a:pt x="587809" y="0"/>
                </a:lnTo>
                <a:lnTo>
                  <a:pt x="587809" y="496940"/>
                </a:lnTo>
                <a:lnTo>
                  <a:pt x="0" y="496940"/>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0" y="9772123"/>
            <a:ext cx="7752035" cy="165173"/>
          </a:xfrm>
          <a:prstGeom prst="rect">
            <a:avLst/>
          </a:prstGeom>
        </p:spPr>
        <p:txBody>
          <a:bodyPr wrap="square" lIns="0" tIns="0" rIns="0" bIns="0" rtlCol="0" anchor="t">
            <a:spAutoFit/>
          </a:bodyPr>
          <a:lstStyle/>
          <a:p>
            <a:pPr algn="ctr">
              <a:lnSpc>
                <a:spcPts val="1448"/>
              </a:lnSpc>
            </a:pPr>
            <a:r>
              <a:rPr lang="en-US" sz="1034" u="sng" dirty="0">
                <a:solidFill>
                  <a:srgbClr val="1A1817"/>
                </a:solidFill>
                <a:latin typeface="Aileron Light"/>
                <a:ea typeface="Aileron Light"/>
                <a:cs typeface="Aileron Light"/>
                <a:sym typeface="Aileron Light"/>
                <a:hlinkClick r:id="rId4" tooltip="http://www.mssanders.com"/>
              </a:rPr>
              <a:t>www.MsSanders.com</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TextBox 2"/>
          <p:cNvSpPr txBox="1"/>
          <p:nvPr/>
        </p:nvSpPr>
        <p:spPr>
          <a:xfrm>
            <a:off x="4837155" y="8162772"/>
            <a:ext cx="2748330" cy="729367"/>
          </a:xfrm>
          <a:prstGeom prst="rect">
            <a:avLst/>
          </a:prstGeom>
        </p:spPr>
        <p:txBody>
          <a:bodyPr wrap="square" lIns="0" tIns="0" rIns="0" bIns="0" rtlCol="0" anchor="t">
            <a:spAutoFit/>
          </a:bodyPr>
          <a:lstStyle/>
          <a:p>
            <a:pPr algn="ctr">
              <a:lnSpc>
                <a:spcPts val="2858"/>
              </a:lnSpc>
              <a:spcBef>
                <a:spcPct val="0"/>
              </a:spcBef>
            </a:pPr>
            <a:r>
              <a:rPr lang="en-US" sz="2041" dirty="0">
                <a:solidFill>
                  <a:srgbClr val="000000"/>
                </a:solidFill>
                <a:latin typeface="Halimum"/>
                <a:ea typeface="Halimum"/>
                <a:cs typeface="Halimum"/>
                <a:sym typeface="Halimum"/>
              </a:rPr>
              <a:t>Kai Sanders </a:t>
            </a:r>
          </a:p>
          <a:p>
            <a:pPr algn="ctr">
              <a:lnSpc>
                <a:spcPts val="2858"/>
              </a:lnSpc>
              <a:spcBef>
                <a:spcPct val="0"/>
              </a:spcBef>
            </a:pPr>
            <a:r>
              <a:rPr lang="en-US" sz="2041" dirty="0">
                <a:solidFill>
                  <a:srgbClr val="000000"/>
                </a:solidFill>
                <a:latin typeface="Halimum"/>
                <a:ea typeface="Halimum"/>
                <a:cs typeface="Halimum"/>
                <a:sym typeface="Halimum"/>
              </a:rPr>
              <a:t>M. Ed., AE-C</a:t>
            </a:r>
          </a:p>
        </p:txBody>
      </p:sp>
      <p:sp>
        <p:nvSpPr>
          <p:cNvPr id="3" name="TextBox 3"/>
          <p:cNvSpPr txBox="1"/>
          <p:nvPr/>
        </p:nvSpPr>
        <p:spPr>
          <a:xfrm>
            <a:off x="0" y="170014"/>
            <a:ext cx="7772399" cy="1358267"/>
          </a:xfrm>
          <a:prstGeom prst="rect">
            <a:avLst/>
          </a:prstGeom>
        </p:spPr>
        <p:txBody>
          <a:bodyPr wrap="square" lIns="0" tIns="0" rIns="0" bIns="0" rtlCol="0" anchor="t">
            <a:spAutoFit/>
          </a:bodyPr>
          <a:lstStyle/>
          <a:p>
            <a:pPr algn="ctr">
              <a:lnSpc>
                <a:spcPts val="5459"/>
              </a:lnSpc>
            </a:pPr>
            <a:r>
              <a:rPr lang="en-US" sz="4000" dirty="0">
                <a:solidFill>
                  <a:srgbClr val="000000"/>
                </a:solidFill>
                <a:latin typeface="Aileron Light"/>
                <a:ea typeface="Aileron Light"/>
                <a:cs typeface="Aileron Light"/>
                <a:sym typeface="Aileron Light"/>
              </a:rPr>
              <a:t>WHY I SHOULD BE </a:t>
            </a:r>
            <a:r>
              <a:rPr lang="en-US" sz="4000" b="1" i="1" dirty="0">
                <a:solidFill>
                  <a:srgbClr val="000000"/>
                </a:solidFill>
                <a:latin typeface="Aileron Bold Italics"/>
                <a:ea typeface="Aileron Bold Italics"/>
                <a:cs typeface="Aileron Bold Italics"/>
                <a:sym typeface="Aileron Bold Italics"/>
              </a:rPr>
              <a:t>YOUR </a:t>
            </a:r>
          </a:p>
          <a:p>
            <a:pPr algn="ctr">
              <a:lnSpc>
                <a:spcPts val="5459"/>
              </a:lnSpc>
              <a:spcBef>
                <a:spcPct val="0"/>
              </a:spcBef>
            </a:pPr>
            <a:r>
              <a:rPr lang="en-US" sz="4000" dirty="0">
                <a:solidFill>
                  <a:srgbClr val="000000"/>
                </a:solidFill>
                <a:latin typeface="Aileron Light"/>
                <a:ea typeface="Aileron Light"/>
                <a:cs typeface="Aileron Light"/>
                <a:sym typeface="Aileron Light"/>
              </a:rPr>
              <a:t>  MVP !</a:t>
            </a:r>
          </a:p>
        </p:txBody>
      </p:sp>
      <p:sp>
        <p:nvSpPr>
          <p:cNvPr id="4" name="TextBox 4"/>
          <p:cNvSpPr txBox="1"/>
          <p:nvPr/>
        </p:nvSpPr>
        <p:spPr>
          <a:xfrm>
            <a:off x="186916" y="1490180"/>
            <a:ext cx="7398569" cy="6420732"/>
          </a:xfrm>
          <a:prstGeom prst="rect">
            <a:avLst/>
          </a:prstGeom>
        </p:spPr>
        <p:txBody>
          <a:bodyPr lIns="0" tIns="0" rIns="0" bIns="0" rtlCol="0" anchor="t">
            <a:spAutoFit/>
          </a:bodyPr>
          <a:lstStyle/>
          <a:p>
            <a:pPr marL="424708" lvl="1" indent="-212354" algn="l">
              <a:lnSpc>
                <a:spcPts val="2754"/>
              </a:lnSpc>
              <a:buFont typeface="Arial"/>
              <a:buChar char="•"/>
            </a:pPr>
            <a:r>
              <a:rPr lang="en-US" sz="1600" dirty="0">
                <a:solidFill>
                  <a:srgbClr val="000000"/>
                </a:solidFill>
                <a:latin typeface="Aileron Light"/>
                <a:ea typeface="Aileron Light"/>
                <a:cs typeface="Aileron Light"/>
                <a:sym typeface="Aileron Light"/>
              </a:rPr>
              <a:t>I  am highly coachable, self- reflective and competitive!</a:t>
            </a:r>
          </a:p>
          <a:p>
            <a:pPr marL="424708" lvl="1" indent="-212354" algn="l">
              <a:lnSpc>
                <a:spcPts val="2754"/>
              </a:lnSpc>
              <a:buFont typeface="Arial"/>
              <a:buChar char="•"/>
            </a:pPr>
            <a:r>
              <a:rPr lang="en-US" sz="1600" dirty="0">
                <a:solidFill>
                  <a:srgbClr val="000000"/>
                </a:solidFill>
                <a:latin typeface="Aileron Light"/>
                <a:ea typeface="Aileron Light"/>
                <a:cs typeface="Aileron Light"/>
                <a:sym typeface="Aileron Light"/>
              </a:rPr>
              <a:t>My in-depth clinical knowledge and public speaking expertise </a:t>
            </a:r>
          </a:p>
          <a:p>
            <a:pPr marL="424708" lvl="1" indent="-212354" algn="l">
              <a:lnSpc>
                <a:spcPts val="2754"/>
              </a:lnSpc>
              <a:buFont typeface="Arial"/>
              <a:buChar char="•"/>
            </a:pPr>
            <a:r>
              <a:rPr lang="en-US" sz="1600" dirty="0">
                <a:solidFill>
                  <a:srgbClr val="000000"/>
                </a:solidFill>
                <a:latin typeface="Aileron Light"/>
                <a:ea typeface="Aileron Light"/>
                <a:cs typeface="Aileron Light"/>
                <a:sym typeface="Aileron Light"/>
              </a:rPr>
              <a:t>I’m passionate about translating complex medical concepts into clear, actionable guidance that drives results.</a:t>
            </a:r>
          </a:p>
          <a:p>
            <a:pPr marL="424708" lvl="1" indent="-212354" algn="l">
              <a:lnSpc>
                <a:spcPts val="2754"/>
              </a:lnSpc>
              <a:buFont typeface="Arial"/>
              <a:buChar char="•"/>
            </a:pPr>
            <a:r>
              <a:rPr lang="en-US" sz="1600" dirty="0">
                <a:solidFill>
                  <a:srgbClr val="000000"/>
                </a:solidFill>
                <a:latin typeface="Aileron Light"/>
                <a:ea typeface="Aileron Light"/>
                <a:cs typeface="Aileron Light"/>
                <a:sym typeface="Aileron Light"/>
              </a:rPr>
              <a:t>I have a clear commitment to health equity, chronic disease management, and improving outcomes, particularly in asthma and autoimmune conditions.</a:t>
            </a:r>
          </a:p>
          <a:p>
            <a:pPr marL="424708" lvl="1" indent="-212354" algn="l">
              <a:lnSpc>
                <a:spcPts val="2754"/>
              </a:lnSpc>
              <a:buFont typeface="Arial"/>
              <a:buChar char="•"/>
            </a:pPr>
            <a:r>
              <a:rPr lang="en-US" sz="1600" dirty="0">
                <a:solidFill>
                  <a:srgbClr val="000000"/>
                </a:solidFill>
                <a:latin typeface="Aileron Light"/>
                <a:ea typeface="Aileron Light"/>
                <a:cs typeface="Aileron Light"/>
                <a:sym typeface="Aileron Light"/>
              </a:rPr>
              <a:t>Both my personal &amp; professional Knowledge of the medical, healthcare /pharmacy industry keep me </a:t>
            </a:r>
            <a:r>
              <a:rPr lang="en-US" sz="1600" i="1" dirty="0">
                <a:solidFill>
                  <a:srgbClr val="000000"/>
                </a:solidFill>
                <a:latin typeface="Aileron Light Italics"/>
                <a:ea typeface="Aileron Light Italics"/>
                <a:cs typeface="Aileron Light Italics"/>
                <a:sym typeface="Aileron Light Italics"/>
              </a:rPr>
              <a:t>heavily invested</a:t>
            </a:r>
            <a:r>
              <a:rPr lang="en-US" sz="1600" dirty="0">
                <a:solidFill>
                  <a:srgbClr val="000000"/>
                </a:solidFill>
                <a:latin typeface="Aileron Light"/>
                <a:ea typeface="Aileron Light"/>
                <a:cs typeface="Aileron Light"/>
                <a:sym typeface="Aileron Light"/>
              </a:rPr>
              <a:t>- not just informed!  </a:t>
            </a:r>
          </a:p>
          <a:p>
            <a:pPr marL="424708" lvl="1" indent="-212354" algn="l">
              <a:lnSpc>
                <a:spcPts val="2754"/>
              </a:lnSpc>
              <a:buFont typeface="Arial"/>
              <a:buChar char="•"/>
            </a:pPr>
            <a:r>
              <a:rPr lang="en-US" sz="1600" dirty="0">
                <a:solidFill>
                  <a:srgbClr val="000000"/>
                </a:solidFill>
                <a:latin typeface="Aileron Light"/>
                <a:ea typeface="Aileron Light"/>
                <a:cs typeface="Aileron Light"/>
                <a:sym typeface="Aileron Light"/>
              </a:rPr>
              <a:t>I have trained providers on the use of inhalers, nebulizers, and biologic therapies for pediatric asthma patients, including discharge protocol development.</a:t>
            </a:r>
          </a:p>
          <a:p>
            <a:pPr marL="424708" lvl="1" indent="-212354" algn="l">
              <a:lnSpc>
                <a:spcPts val="2754"/>
              </a:lnSpc>
              <a:buFont typeface="Arial"/>
              <a:buChar char="•"/>
            </a:pPr>
            <a:r>
              <a:rPr lang="en-US" sz="1600" dirty="0">
                <a:solidFill>
                  <a:srgbClr val="000000"/>
                </a:solidFill>
                <a:latin typeface="Aileron Light"/>
                <a:ea typeface="Aileron Light"/>
                <a:cs typeface="Aileron Light"/>
                <a:sym typeface="Aileron Light"/>
              </a:rPr>
              <a:t>Experienced presenting asthma management best practices to clinical teams, supporting behavioral change and product adoption.</a:t>
            </a:r>
          </a:p>
          <a:p>
            <a:pPr marL="424708" lvl="1" indent="-212354" algn="l">
              <a:lnSpc>
                <a:spcPts val="2754"/>
              </a:lnSpc>
              <a:buFont typeface="Arial"/>
              <a:buChar char="•"/>
            </a:pPr>
            <a:r>
              <a:rPr lang="en-US" sz="1600" dirty="0">
                <a:solidFill>
                  <a:srgbClr val="000000"/>
                </a:solidFill>
                <a:latin typeface="Aileron Light"/>
                <a:ea typeface="Aileron Light"/>
                <a:cs typeface="Aileron Light"/>
                <a:sym typeface="Aileron Light"/>
              </a:rPr>
              <a:t>I have created education materials referencing national respiratory standards (e.g., NHLBI, GINA, FDA).</a:t>
            </a:r>
          </a:p>
          <a:p>
            <a:pPr marL="424708" lvl="1" indent="-212354" algn="l">
              <a:lnSpc>
                <a:spcPts val="2754"/>
              </a:lnSpc>
              <a:buFont typeface="Arial"/>
              <a:buChar char="•"/>
            </a:pPr>
            <a:r>
              <a:rPr lang="en-US" sz="1600" dirty="0">
                <a:solidFill>
                  <a:srgbClr val="000000"/>
                </a:solidFill>
                <a:latin typeface="Aileron Light"/>
                <a:ea typeface="Aileron Light"/>
                <a:cs typeface="Aileron Light"/>
                <a:sym typeface="Aileron Light"/>
              </a:rPr>
              <a:t>My ability to communicate relevant healthcare data cogently and effectively builds trust. </a:t>
            </a:r>
          </a:p>
          <a:p>
            <a:pPr marL="424708" lvl="1" indent="-212354" algn="l">
              <a:lnSpc>
                <a:spcPts val="2754"/>
              </a:lnSpc>
              <a:buFont typeface="Arial"/>
              <a:buChar char="•"/>
            </a:pPr>
            <a:r>
              <a:rPr lang="en-US" sz="1600" dirty="0">
                <a:solidFill>
                  <a:srgbClr val="000000"/>
                </a:solidFill>
                <a:latin typeface="Aileron Light"/>
                <a:ea typeface="Aileron Light"/>
                <a:cs typeface="Aileron Light"/>
                <a:sym typeface="Aileron Light"/>
              </a:rPr>
              <a:t>I am capable of making quick connections with clinicians &amp; patients and </a:t>
            </a:r>
            <a:r>
              <a:rPr lang="en-US" sz="1600" b="1" i="1" dirty="0">
                <a:solidFill>
                  <a:srgbClr val="000000"/>
                </a:solidFill>
                <a:latin typeface="Aileron Bold Italics"/>
                <a:ea typeface="Aileron Bold Italics"/>
                <a:cs typeface="Aileron Bold Italics"/>
                <a:sym typeface="Aileron Bold Italics"/>
              </a:rPr>
              <a:t>will represent your brand with clarity warmth and professionalism.</a:t>
            </a:r>
          </a:p>
        </p:txBody>
      </p:sp>
      <p:sp>
        <p:nvSpPr>
          <p:cNvPr id="5" name="Freeform 5"/>
          <p:cNvSpPr/>
          <p:nvPr/>
        </p:nvSpPr>
        <p:spPr>
          <a:xfrm>
            <a:off x="3631522" y="9067800"/>
            <a:ext cx="559478" cy="472989"/>
          </a:xfrm>
          <a:custGeom>
            <a:avLst/>
            <a:gdLst/>
            <a:ahLst/>
            <a:cxnLst/>
            <a:rect l="l" t="t" r="r" b="b"/>
            <a:pathLst>
              <a:path w="559478" h="472989">
                <a:moveTo>
                  <a:pt x="0" y="0"/>
                </a:moveTo>
                <a:lnTo>
                  <a:pt x="559478" y="0"/>
                </a:lnTo>
                <a:lnTo>
                  <a:pt x="559478" y="472988"/>
                </a:lnTo>
                <a:lnTo>
                  <a:pt x="0" y="472988"/>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 y="9601200"/>
            <a:ext cx="7772398" cy="165173"/>
          </a:xfrm>
          <a:prstGeom prst="rect">
            <a:avLst/>
          </a:prstGeom>
        </p:spPr>
        <p:txBody>
          <a:bodyPr wrap="square" lIns="0" tIns="0" rIns="0" bIns="0" rtlCol="0" anchor="t">
            <a:spAutoFit/>
          </a:bodyPr>
          <a:lstStyle/>
          <a:p>
            <a:pPr algn="ctr">
              <a:lnSpc>
                <a:spcPts val="1448"/>
              </a:lnSpc>
            </a:pPr>
            <a:r>
              <a:rPr lang="en-US" sz="1034" u="sng" dirty="0">
                <a:solidFill>
                  <a:srgbClr val="1A1817"/>
                </a:solidFill>
                <a:latin typeface="Aileron Light"/>
                <a:ea typeface="Aileron Light"/>
                <a:cs typeface="Aileron Light"/>
                <a:sym typeface="Aileron Light"/>
                <a:hlinkClick r:id="rId3" tooltip="http://www.mssanders.com"/>
              </a:rPr>
              <a:t>www.MsSanders.com</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AutoShape 2"/>
          <p:cNvSpPr/>
          <p:nvPr/>
        </p:nvSpPr>
        <p:spPr>
          <a:xfrm>
            <a:off x="287337" y="8915400"/>
            <a:ext cx="7371948" cy="0"/>
          </a:xfrm>
          <a:prstGeom prst="line">
            <a:avLst/>
          </a:prstGeom>
          <a:ln w="9525" cap="flat">
            <a:solidFill>
              <a:srgbClr val="1A1817"/>
            </a:solidFill>
            <a:prstDash val="solid"/>
            <a:headEnd type="none" w="sm" len="sm"/>
            <a:tailEnd type="none" w="sm" len="sm"/>
          </a:ln>
        </p:spPr>
        <p:txBody>
          <a:bodyPr/>
          <a:lstStyle/>
          <a:p>
            <a:endParaRPr lang="en-US"/>
          </a:p>
        </p:txBody>
      </p:sp>
      <p:sp>
        <p:nvSpPr>
          <p:cNvPr id="3" name="Freeform 3"/>
          <p:cNvSpPr/>
          <p:nvPr/>
        </p:nvSpPr>
        <p:spPr>
          <a:xfrm>
            <a:off x="3427281" y="8991600"/>
            <a:ext cx="763719" cy="645656"/>
          </a:xfrm>
          <a:custGeom>
            <a:avLst/>
            <a:gdLst/>
            <a:ahLst/>
            <a:cxnLst/>
            <a:rect l="l" t="t" r="r" b="b"/>
            <a:pathLst>
              <a:path w="763719" h="645656">
                <a:moveTo>
                  <a:pt x="0" y="0"/>
                </a:moveTo>
                <a:lnTo>
                  <a:pt x="763720" y="0"/>
                </a:lnTo>
                <a:lnTo>
                  <a:pt x="763720" y="645656"/>
                </a:lnTo>
                <a:lnTo>
                  <a:pt x="0" y="645656"/>
                </a:lnTo>
                <a:lnTo>
                  <a:pt x="0" y="0"/>
                </a:lnTo>
                <a:close/>
              </a:path>
            </a:pathLst>
          </a:custGeom>
          <a:blipFill>
            <a:blip r:embed="rId2"/>
            <a:stretch>
              <a:fillRect/>
            </a:stretch>
          </a:blipFill>
        </p:spPr>
        <p:txBody>
          <a:bodyPr/>
          <a:lstStyle/>
          <a:p>
            <a:endParaRPr lang="en-US"/>
          </a:p>
        </p:txBody>
      </p:sp>
      <p:sp>
        <p:nvSpPr>
          <p:cNvPr id="4" name="Freeform 4"/>
          <p:cNvSpPr/>
          <p:nvPr/>
        </p:nvSpPr>
        <p:spPr>
          <a:xfrm>
            <a:off x="1733484" y="4165861"/>
            <a:ext cx="4387869" cy="1253677"/>
          </a:xfrm>
          <a:custGeom>
            <a:avLst/>
            <a:gdLst/>
            <a:ahLst/>
            <a:cxnLst/>
            <a:rect l="l" t="t" r="r" b="b"/>
            <a:pathLst>
              <a:path w="4387869" h="1253677">
                <a:moveTo>
                  <a:pt x="0" y="0"/>
                </a:moveTo>
                <a:lnTo>
                  <a:pt x="4387869" y="0"/>
                </a:lnTo>
                <a:lnTo>
                  <a:pt x="4387869" y="1253676"/>
                </a:lnTo>
                <a:lnTo>
                  <a:pt x="0" y="1253676"/>
                </a:lnTo>
                <a:lnTo>
                  <a:pt x="0" y="0"/>
                </a:lnTo>
                <a:close/>
              </a:path>
            </a:pathLst>
          </a:custGeom>
          <a:blipFill>
            <a:blip r:embed="rId3"/>
            <a:stretch>
              <a:fillRect/>
            </a:stretch>
          </a:blipFill>
        </p:spPr>
        <p:txBody>
          <a:bodyPr/>
          <a:lstStyle/>
          <a:p>
            <a:endParaRPr lang="en-US"/>
          </a:p>
        </p:txBody>
      </p:sp>
      <p:sp>
        <p:nvSpPr>
          <p:cNvPr id="5" name="Freeform 5"/>
          <p:cNvSpPr/>
          <p:nvPr/>
        </p:nvSpPr>
        <p:spPr>
          <a:xfrm>
            <a:off x="4052930" y="2355700"/>
            <a:ext cx="1831097" cy="1449618"/>
          </a:xfrm>
          <a:custGeom>
            <a:avLst/>
            <a:gdLst/>
            <a:ahLst/>
            <a:cxnLst/>
            <a:rect l="l" t="t" r="r" b="b"/>
            <a:pathLst>
              <a:path w="1831097" h="1449618">
                <a:moveTo>
                  <a:pt x="0" y="0"/>
                </a:moveTo>
                <a:lnTo>
                  <a:pt x="1831097" y="0"/>
                </a:lnTo>
                <a:lnTo>
                  <a:pt x="1831097" y="1449618"/>
                </a:lnTo>
                <a:lnTo>
                  <a:pt x="0" y="1449618"/>
                </a:lnTo>
                <a:lnTo>
                  <a:pt x="0" y="0"/>
                </a:lnTo>
                <a:close/>
              </a:path>
            </a:pathLst>
          </a:custGeom>
          <a:blipFill>
            <a:blip r:embed="rId4"/>
            <a:stretch>
              <a:fillRect/>
            </a:stretch>
          </a:blipFill>
        </p:spPr>
        <p:txBody>
          <a:bodyPr/>
          <a:lstStyle/>
          <a:p>
            <a:endParaRPr lang="en-US"/>
          </a:p>
        </p:txBody>
      </p:sp>
      <p:sp>
        <p:nvSpPr>
          <p:cNvPr id="6" name="Freeform 6"/>
          <p:cNvSpPr/>
          <p:nvPr/>
        </p:nvSpPr>
        <p:spPr>
          <a:xfrm>
            <a:off x="1733484" y="2572130"/>
            <a:ext cx="1958944" cy="831730"/>
          </a:xfrm>
          <a:custGeom>
            <a:avLst/>
            <a:gdLst/>
            <a:ahLst/>
            <a:cxnLst/>
            <a:rect l="l" t="t" r="r" b="b"/>
            <a:pathLst>
              <a:path w="1958944" h="831730">
                <a:moveTo>
                  <a:pt x="0" y="0"/>
                </a:moveTo>
                <a:lnTo>
                  <a:pt x="1958944" y="0"/>
                </a:lnTo>
                <a:lnTo>
                  <a:pt x="1958944" y="831731"/>
                </a:lnTo>
                <a:lnTo>
                  <a:pt x="0" y="831731"/>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2362200" y="9673444"/>
            <a:ext cx="2900731" cy="171977"/>
          </a:xfrm>
          <a:prstGeom prst="rect">
            <a:avLst/>
          </a:prstGeom>
        </p:spPr>
        <p:txBody>
          <a:bodyPr lIns="0" tIns="0" rIns="0" bIns="0" rtlCol="0" anchor="t">
            <a:spAutoFit/>
          </a:bodyPr>
          <a:lstStyle/>
          <a:p>
            <a:pPr algn="ctr">
              <a:lnSpc>
                <a:spcPts val="1448"/>
              </a:lnSpc>
            </a:pPr>
            <a:r>
              <a:rPr lang="en-US" sz="1034" u="sng" dirty="0">
                <a:solidFill>
                  <a:srgbClr val="1A1817"/>
                </a:solidFill>
                <a:latin typeface="Aileron Light"/>
                <a:ea typeface="Aileron Light"/>
                <a:cs typeface="Aileron Light"/>
                <a:sym typeface="Aileron Light"/>
                <a:hlinkClick r:id="rId6" tooltip="http://www.mssanders.com"/>
              </a:rPr>
              <a:t>www.MsSanders.com</a:t>
            </a:r>
          </a:p>
        </p:txBody>
      </p:sp>
      <p:sp>
        <p:nvSpPr>
          <p:cNvPr id="8" name="TextBox 8"/>
          <p:cNvSpPr txBox="1"/>
          <p:nvPr/>
        </p:nvSpPr>
        <p:spPr>
          <a:xfrm>
            <a:off x="1089067" y="574501"/>
            <a:ext cx="6234702" cy="919475"/>
          </a:xfrm>
          <a:prstGeom prst="rect">
            <a:avLst/>
          </a:prstGeom>
        </p:spPr>
        <p:txBody>
          <a:bodyPr lIns="0" tIns="0" rIns="0" bIns="0" rtlCol="0" anchor="t">
            <a:spAutoFit/>
          </a:bodyPr>
          <a:lstStyle/>
          <a:p>
            <a:pPr marL="0" lvl="0" indent="0" algn="ctr">
              <a:lnSpc>
                <a:spcPts val="3574"/>
              </a:lnSpc>
              <a:spcBef>
                <a:spcPct val="0"/>
              </a:spcBef>
            </a:pPr>
            <a:r>
              <a:rPr lang="en-US" sz="3574" b="1" spc="-142">
                <a:solidFill>
                  <a:srgbClr val="1A1817"/>
                </a:solidFill>
                <a:latin typeface="Aileron Bold"/>
                <a:ea typeface="Aileron Bold"/>
                <a:cs typeface="Aileron Bold"/>
                <a:sym typeface="Aileron Bold"/>
              </a:rPr>
              <a:t>VOLUNTEERING &amp; COMMUNITY ENGAGEMENT</a:t>
            </a:r>
          </a:p>
        </p:txBody>
      </p:sp>
      <p:sp>
        <p:nvSpPr>
          <p:cNvPr id="9" name="TextBox 9"/>
          <p:cNvSpPr txBox="1"/>
          <p:nvPr/>
        </p:nvSpPr>
        <p:spPr>
          <a:xfrm>
            <a:off x="287337" y="5825772"/>
            <a:ext cx="7280162" cy="2957728"/>
          </a:xfrm>
          <a:prstGeom prst="rect">
            <a:avLst/>
          </a:prstGeom>
        </p:spPr>
        <p:txBody>
          <a:bodyPr lIns="0" tIns="0" rIns="0" bIns="0" rtlCol="0" anchor="t">
            <a:spAutoFit/>
          </a:bodyPr>
          <a:lstStyle/>
          <a:p>
            <a:pPr marL="605391" lvl="1" indent="-302695" algn="l">
              <a:lnSpc>
                <a:spcPts val="3925"/>
              </a:lnSpc>
              <a:buFont typeface="Arial"/>
              <a:buChar char="•"/>
            </a:pPr>
            <a:r>
              <a:rPr lang="en-US" sz="2400" dirty="0">
                <a:solidFill>
                  <a:srgbClr val="1A1817"/>
                </a:solidFill>
                <a:latin typeface="Aileron Light"/>
                <a:ea typeface="Aileron Light"/>
                <a:cs typeface="Aileron Light"/>
                <a:sym typeface="Aileron Light"/>
              </a:rPr>
              <a:t>NBRC Asthma Exam Specialty Committee</a:t>
            </a:r>
          </a:p>
          <a:p>
            <a:pPr marL="605391" lvl="1" indent="-302695" algn="l">
              <a:lnSpc>
                <a:spcPts val="3925"/>
              </a:lnSpc>
              <a:buFont typeface="Arial"/>
              <a:buChar char="•"/>
            </a:pPr>
            <a:r>
              <a:rPr lang="en-US" sz="2400" dirty="0">
                <a:solidFill>
                  <a:srgbClr val="1A1817"/>
                </a:solidFill>
                <a:latin typeface="Aileron Light"/>
                <a:ea typeface="Aileron Light"/>
                <a:cs typeface="Aileron Light"/>
                <a:sym typeface="Aileron Light"/>
              </a:rPr>
              <a:t>Kid’s Lonestar MS Kids Camp Counselor</a:t>
            </a:r>
          </a:p>
          <a:p>
            <a:pPr marL="605391" lvl="1" indent="-302695" algn="l">
              <a:lnSpc>
                <a:spcPts val="3925"/>
              </a:lnSpc>
              <a:buFont typeface="Arial"/>
              <a:buChar char="•"/>
            </a:pPr>
            <a:r>
              <a:rPr lang="en-US" sz="2400" dirty="0">
                <a:solidFill>
                  <a:srgbClr val="1A1817"/>
                </a:solidFill>
                <a:latin typeface="Aileron Light"/>
                <a:ea typeface="Aileron Light"/>
                <a:cs typeface="Aileron Light"/>
                <a:sym typeface="Aileron Light"/>
              </a:rPr>
              <a:t> MS Charity Walks &amp; MS 150 volunteer</a:t>
            </a:r>
          </a:p>
          <a:p>
            <a:pPr marL="605391" lvl="1" indent="-302695" algn="l">
              <a:lnSpc>
                <a:spcPts val="3925"/>
              </a:lnSpc>
              <a:buFont typeface="Arial"/>
              <a:buChar char="•"/>
            </a:pPr>
            <a:r>
              <a:rPr lang="en-US" sz="2400" dirty="0">
                <a:solidFill>
                  <a:srgbClr val="1A1817"/>
                </a:solidFill>
                <a:latin typeface="Aileron Light"/>
                <a:ea typeface="Aileron Light"/>
                <a:cs typeface="Aileron Light"/>
                <a:sym typeface="Aileron Light"/>
              </a:rPr>
              <a:t>Cystic Fibrosis Fight for Air Climb</a:t>
            </a:r>
          </a:p>
          <a:p>
            <a:pPr marL="605391" lvl="1" indent="-302695" algn="l">
              <a:lnSpc>
                <a:spcPts val="3925"/>
              </a:lnSpc>
              <a:buFont typeface="Arial"/>
              <a:buChar char="•"/>
            </a:pPr>
            <a:r>
              <a:rPr lang="en-US" sz="2400" dirty="0">
                <a:solidFill>
                  <a:srgbClr val="1A1817"/>
                </a:solidFill>
                <a:latin typeface="Aileron Light"/>
                <a:ea typeface="Aileron Light"/>
                <a:cs typeface="Aileron Light"/>
                <a:sym typeface="Aileron Light"/>
              </a:rPr>
              <a:t>National Asthma Networking Group</a:t>
            </a:r>
          </a:p>
          <a:p>
            <a:pPr marL="605391" lvl="1" indent="-302695" algn="l">
              <a:lnSpc>
                <a:spcPts val="3925"/>
              </a:lnSpc>
              <a:buFont typeface="Arial"/>
              <a:buChar char="•"/>
            </a:pPr>
            <a:r>
              <a:rPr lang="en-US" sz="2400" dirty="0">
                <a:solidFill>
                  <a:srgbClr val="1A1817"/>
                </a:solidFill>
                <a:latin typeface="Aileron Light"/>
                <a:ea typeface="Aileron Light"/>
                <a:cs typeface="Aileron Light"/>
                <a:sym typeface="Aileron Light"/>
              </a:rPr>
              <a:t>High school UIL Speech &amp; Debate Judge</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Freeform 2"/>
          <p:cNvSpPr/>
          <p:nvPr/>
        </p:nvSpPr>
        <p:spPr>
          <a:xfrm>
            <a:off x="2384003" y="2353464"/>
            <a:ext cx="2960711" cy="1680204"/>
          </a:xfrm>
          <a:custGeom>
            <a:avLst/>
            <a:gdLst/>
            <a:ahLst/>
            <a:cxnLst/>
            <a:rect l="l" t="t" r="r" b="b"/>
            <a:pathLst>
              <a:path w="2960711" h="1680204">
                <a:moveTo>
                  <a:pt x="0" y="0"/>
                </a:moveTo>
                <a:lnTo>
                  <a:pt x="2960711" y="0"/>
                </a:lnTo>
                <a:lnTo>
                  <a:pt x="2960711" y="1680204"/>
                </a:lnTo>
                <a:lnTo>
                  <a:pt x="0" y="168020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219200" y="6833409"/>
            <a:ext cx="5666317" cy="1506333"/>
          </a:xfrm>
          <a:prstGeom prst="rect">
            <a:avLst/>
          </a:prstGeom>
        </p:spPr>
        <p:txBody>
          <a:bodyPr lIns="0" tIns="0" rIns="0" bIns="0" rtlCol="0" anchor="t">
            <a:spAutoFit/>
          </a:bodyPr>
          <a:lstStyle/>
          <a:p>
            <a:pPr algn="ctr">
              <a:lnSpc>
                <a:spcPts val="6121"/>
              </a:lnSpc>
              <a:spcBef>
                <a:spcPct val="0"/>
              </a:spcBef>
            </a:pPr>
            <a:r>
              <a:rPr lang="en-US" sz="4372" dirty="0">
                <a:solidFill>
                  <a:srgbClr val="000000"/>
                </a:solidFill>
                <a:latin typeface="Halimum"/>
                <a:ea typeface="Halimum"/>
                <a:cs typeface="Halimum"/>
                <a:sym typeface="Halimum"/>
              </a:rPr>
              <a:t>Kai Sanders </a:t>
            </a:r>
          </a:p>
          <a:p>
            <a:pPr algn="ctr">
              <a:lnSpc>
                <a:spcPts val="6121"/>
              </a:lnSpc>
              <a:spcBef>
                <a:spcPct val="0"/>
              </a:spcBef>
            </a:pPr>
            <a:r>
              <a:rPr lang="en-US" sz="4372" dirty="0">
                <a:solidFill>
                  <a:srgbClr val="000000"/>
                </a:solidFill>
                <a:latin typeface="Halimum"/>
                <a:ea typeface="Halimum"/>
                <a:cs typeface="Halimum"/>
                <a:sym typeface="Halimum"/>
              </a:rPr>
              <a:t>M. Ed., AE-C</a:t>
            </a:r>
          </a:p>
        </p:txBody>
      </p:sp>
      <p:sp>
        <p:nvSpPr>
          <p:cNvPr id="4" name="TextBox 4"/>
          <p:cNvSpPr txBox="1"/>
          <p:nvPr/>
        </p:nvSpPr>
        <p:spPr>
          <a:xfrm>
            <a:off x="1727671" y="897297"/>
            <a:ext cx="4317057" cy="931546"/>
          </a:xfrm>
          <a:prstGeom prst="rect">
            <a:avLst/>
          </a:prstGeom>
        </p:spPr>
        <p:txBody>
          <a:bodyPr lIns="0" tIns="0" rIns="0" bIns="0" rtlCol="0" anchor="t">
            <a:spAutoFit/>
          </a:bodyPr>
          <a:lstStyle/>
          <a:p>
            <a:pPr algn="ctr">
              <a:lnSpc>
                <a:spcPts val="3779"/>
              </a:lnSpc>
              <a:spcBef>
                <a:spcPct val="0"/>
              </a:spcBef>
            </a:pPr>
            <a:r>
              <a:rPr lang="en-US" sz="2699">
                <a:solidFill>
                  <a:srgbClr val="000000"/>
                </a:solidFill>
                <a:latin typeface="Aileron Light"/>
                <a:ea typeface="Aileron Light"/>
                <a:cs typeface="Aileron Light"/>
                <a:sym typeface="Aileron Light"/>
              </a:rPr>
              <a:t>Persistent, Persuasive, Patient</a:t>
            </a:r>
          </a:p>
          <a:p>
            <a:pPr algn="ctr">
              <a:lnSpc>
                <a:spcPts val="3779"/>
              </a:lnSpc>
              <a:spcBef>
                <a:spcPct val="0"/>
              </a:spcBef>
            </a:pPr>
            <a:r>
              <a:rPr lang="en-US" sz="2699">
                <a:solidFill>
                  <a:srgbClr val="000000"/>
                </a:solidFill>
                <a:latin typeface="Aileron Light"/>
                <a:ea typeface="Aileron Light"/>
                <a:cs typeface="Aileron Light"/>
                <a:sym typeface="Aileron Light"/>
              </a:rPr>
              <a:t>Personable &amp; Patient Centric</a:t>
            </a:r>
          </a:p>
        </p:txBody>
      </p:sp>
      <p:sp>
        <p:nvSpPr>
          <p:cNvPr id="5" name="TextBox 5"/>
          <p:cNvSpPr txBox="1"/>
          <p:nvPr/>
        </p:nvSpPr>
        <p:spPr>
          <a:xfrm>
            <a:off x="716461" y="4628584"/>
            <a:ext cx="6834920" cy="1504981"/>
          </a:xfrm>
          <a:prstGeom prst="rect">
            <a:avLst/>
          </a:prstGeom>
        </p:spPr>
        <p:txBody>
          <a:bodyPr lIns="0" tIns="0" rIns="0" bIns="0" rtlCol="0" anchor="t">
            <a:spAutoFit/>
          </a:bodyPr>
          <a:lstStyle/>
          <a:p>
            <a:pPr algn="ctr">
              <a:lnSpc>
                <a:spcPts val="4053"/>
              </a:lnSpc>
              <a:spcBef>
                <a:spcPct val="0"/>
              </a:spcBef>
            </a:pPr>
            <a:r>
              <a:rPr lang="en-US" sz="2895" dirty="0">
                <a:solidFill>
                  <a:srgbClr val="000000"/>
                </a:solidFill>
                <a:latin typeface="Aileron Light"/>
                <a:ea typeface="Aileron Light"/>
                <a:cs typeface="Aileron Light"/>
                <a:sym typeface="Aileron Light"/>
              </a:rPr>
              <a:t>MOST OF ALL-  I CAN INFLUENCE BEHAVIOR CHANGE, THAT LEADS TO HEALTHY OUTCOMES.</a:t>
            </a:r>
          </a:p>
        </p:txBody>
      </p:sp>
      <p:sp>
        <p:nvSpPr>
          <p:cNvPr id="6" name="Freeform 6"/>
          <p:cNvSpPr/>
          <p:nvPr/>
        </p:nvSpPr>
        <p:spPr>
          <a:xfrm>
            <a:off x="3503277" y="8839200"/>
            <a:ext cx="687723" cy="581408"/>
          </a:xfrm>
          <a:custGeom>
            <a:avLst/>
            <a:gdLst/>
            <a:ahLst/>
            <a:cxnLst/>
            <a:rect l="l" t="t" r="r" b="b"/>
            <a:pathLst>
              <a:path w="687723" h="581408">
                <a:moveTo>
                  <a:pt x="0" y="0"/>
                </a:moveTo>
                <a:lnTo>
                  <a:pt x="687722" y="0"/>
                </a:lnTo>
                <a:lnTo>
                  <a:pt x="687722" y="581408"/>
                </a:lnTo>
                <a:lnTo>
                  <a:pt x="0" y="581408"/>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0" y="9525000"/>
            <a:ext cx="7696200" cy="165173"/>
          </a:xfrm>
          <a:prstGeom prst="rect">
            <a:avLst/>
          </a:prstGeom>
        </p:spPr>
        <p:txBody>
          <a:bodyPr wrap="square" lIns="0" tIns="0" rIns="0" bIns="0" rtlCol="0" anchor="t">
            <a:spAutoFit/>
          </a:bodyPr>
          <a:lstStyle/>
          <a:p>
            <a:pPr algn="ctr">
              <a:lnSpc>
                <a:spcPts val="1448"/>
              </a:lnSpc>
            </a:pPr>
            <a:r>
              <a:rPr lang="en-US" sz="1034" u="sng" dirty="0">
                <a:solidFill>
                  <a:srgbClr val="1A1817"/>
                </a:solidFill>
                <a:latin typeface="Aileron Light"/>
                <a:ea typeface="Aileron Light"/>
                <a:cs typeface="Aileron Light"/>
                <a:sym typeface="Aileron Light"/>
                <a:hlinkClick r:id="rId4" tooltip="http://www.mssanders.com"/>
              </a:rPr>
              <a:t>www.MsSanders.com</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Freeform 106">
            <a:hlinkClick r:id="rId2"/>
          </p:cNvPr>
          <p:cNvSpPr/>
          <p:nvPr/>
        </p:nvSpPr>
        <p:spPr>
          <a:xfrm>
            <a:off x="3013" y="0"/>
            <a:ext cx="7769387" cy="10057194"/>
          </a:xfrm>
          <a:custGeom>
            <a:avLst/>
            <a:gdLst/>
            <a:ahLst/>
            <a:cxnLst/>
            <a:rect l="0" t="0" r="0" b="0"/>
            <a:pathLst>
              <a:path w="7763256" h="10049257">
                <a:moveTo>
                  <a:pt x="0" y="10049257"/>
                </a:moveTo>
                <a:lnTo>
                  <a:pt x="7763256" y="10049257"/>
                </a:lnTo>
                <a:lnTo>
                  <a:pt x="7763256" y="0"/>
                </a:lnTo>
                <a:lnTo>
                  <a:pt x="0" y="0"/>
                </a:lnTo>
                <a:lnTo>
                  <a:pt x="0" y="10049257"/>
                </a:lnTo>
                <a:close/>
              </a:path>
            </a:pathLst>
          </a:custGeom>
          <a:solidFill>
            <a:srgbClr val="F3F1EB">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1" dirty="0"/>
          </a:p>
        </p:txBody>
      </p:sp>
      <p:sp>
        <p:nvSpPr>
          <p:cNvPr id="108" name="Freeform 108"/>
          <p:cNvSpPr/>
          <p:nvPr/>
        </p:nvSpPr>
        <p:spPr>
          <a:xfrm>
            <a:off x="200704" y="611607"/>
            <a:ext cx="7368259" cy="0"/>
          </a:xfrm>
          <a:custGeom>
            <a:avLst/>
            <a:gdLst/>
            <a:ahLst/>
            <a:cxnLst/>
            <a:rect l="0" t="0" r="0" b="0"/>
            <a:pathLst>
              <a:path w="7362444">
                <a:moveTo>
                  <a:pt x="0" y="0"/>
                </a:moveTo>
                <a:lnTo>
                  <a:pt x="7362444" y="0"/>
                </a:lnTo>
              </a:path>
            </a:pathLst>
          </a:custGeom>
          <a:noFill/>
          <a:ln w="9144" cap="flat" cmpd="sng">
            <a:solidFill>
              <a:srgbClr val="1A1817">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1"/>
          </a:p>
        </p:txBody>
      </p:sp>
      <p:pic>
        <p:nvPicPr>
          <p:cNvPr id="109" name="Picture 10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781958" y="685800"/>
            <a:ext cx="722947" cy="614657"/>
          </a:xfrm>
          <a:prstGeom prst="rect">
            <a:avLst/>
          </a:prstGeom>
          <a:noFill/>
        </p:spPr>
      </p:pic>
      <p:sp>
        <p:nvSpPr>
          <p:cNvPr id="110" name="Freeform 110"/>
          <p:cNvSpPr/>
          <p:nvPr/>
        </p:nvSpPr>
        <p:spPr>
          <a:xfrm>
            <a:off x="197654" y="1447800"/>
            <a:ext cx="7368260" cy="0"/>
          </a:xfrm>
          <a:custGeom>
            <a:avLst/>
            <a:gdLst/>
            <a:ahLst/>
            <a:cxnLst/>
            <a:rect l="0" t="0" r="0" b="0"/>
            <a:pathLst>
              <a:path w="7362445">
                <a:moveTo>
                  <a:pt x="0" y="0"/>
                </a:moveTo>
                <a:lnTo>
                  <a:pt x="7362445" y="0"/>
                </a:lnTo>
              </a:path>
            </a:pathLst>
          </a:custGeom>
          <a:noFill/>
          <a:ln w="9144" cap="flat" cmpd="sng">
            <a:solidFill>
              <a:srgbClr val="1A1817">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1"/>
          </a:p>
        </p:txBody>
      </p:sp>
      <p:sp>
        <p:nvSpPr>
          <p:cNvPr id="143" name="Rectangle 143"/>
          <p:cNvSpPr/>
          <p:nvPr/>
        </p:nvSpPr>
        <p:spPr>
          <a:xfrm>
            <a:off x="2731247" y="513933"/>
            <a:ext cx="2831353" cy="707566"/>
          </a:xfrm>
          <a:prstGeom prst="rect">
            <a:avLst/>
          </a:prstGeom>
        </p:spPr>
        <p:txBody>
          <a:bodyPr wrap="none" lIns="0" tIns="0" rIns="0" bIns="0">
            <a:spAutoFit/>
          </a:bodyPr>
          <a:lstStyle/>
          <a:p>
            <a:pPr>
              <a:lnSpc>
                <a:spcPts val="6480"/>
              </a:lnSpc>
            </a:pPr>
            <a:r>
              <a:rPr lang="en-US" sz="2822" i="1" dirty="0">
                <a:solidFill>
                  <a:srgbClr val="1A1817"/>
                </a:solidFill>
                <a:latin typeface="Arial"/>
              </a:rPr>
              <a:t>Table of Contents</a:t>
            </a:r>
          </a:p>
        </p:txBody>
      </p:sp>
      <p:sp>
        <p:nvSpPr>
          <p:cNvPr id="144" name="Rectangle 144"/>
          <p:cNvSpPr/>
          <p:nvPr/>
        </p:nvSpPr>
        <p:spPr>
          <a:xfrm>
            <a:off x="197654" y="1752600"/>
            <a:ext cx="7572637" cy="7799955"/>
          </a:xfrm>
          <a:prstGeom prst="rect">
            <a:avLst/>
          </a:prstGeom>
        </p:spPr>
        <p:txBody>
          <a:bodyPr wrap="square" lIns="0" tIns="0" rIns="0" bIns="0">
            <a:spAutoFit/>
          </a:bodyPr>
          <a:lstStyle/>
          <a:p>
            <a:pPr>
              <a:lnSpc>
                <a:spcPts val="3591"/>
              </a:lnSpc>
            </a:pPr>
            <a:r>
              <a:rPr lang="en-US" sz="1801" dirty="0">
                <a:solidFill>
                  <a:srgbClr val="000000"/>
                </a:solidFill>
                <a:latin typeface="Calibri"/>
              </a:rPr>
              <a:t>04..……………………………………………….……….……………………….……………</a:t>
            </a:r>
            <a:r>
              <a:rPr lang="en-US" sz="1801" spc="406" dirty="0">
                <a:solidFill>
                  <a:srgbClr val="000000"/>
                </a:solidFill>
                <a:latin typeface="Calibri"/>
              </a:rPr>
              <a:t>.</a:t>
            </a:r>
            <a:r>
              <a:rPr lang="en-US" sz="1801" dirty="0">
                <a:solidFill>
                  <a:srgbClr val="000000"/>
                </a:solidFill>
                <a:latin typeface="Calibri"/>
              </a:rPr>
              <a:t>Introduction</a:t>
            </a:r>
          </a:p>
          <a:p>
            <a:pPr>
              <a:lnSpc>
                <a:spcPts val="3603"/>
              </a:lnSpc>
            </a:pPr>
            <a:r>
              <a:rPr lang="en-US" sz="1801" dirty="0">
                <a:solidFill>
                  <a:srgbClr val="000000"/>
                </a:solidFill>
                <a:latin typeface="Calibri"/>
              </a:rPr>
              <a:t>05 - 6.…………………………………………….…………………………..……………………</a:t>
            </a:r>
            <a:r>
              <a:rPr lang="en-US" sz="1801" spc="406" dirty="0">
                <a:solidFill>
                  <a:srgbClr val="000000"/>
                </a:solidFill>
                <a:latin typeface="Calibri"/>
              </a:rPr>
              <a:t>.</a:t>
            </a:r>
            <a:r>
              <a:rPr lang="en-US" sz="1801" dirty="0">
                <a:solidFill>
                  <a:srgbClr val="000000"/>
                </a:solidFill>
                <a:latin typeface="Calibri"/>
              </a:rPr>
              <a:t>Highlights</a:t>
            </a:r>
          </a:p>
          <a:p>
            <a:pPr>
              <a:lnSpc>
                <a:spcPts val="3591"/>
              </a:lnSpc>
            </a:pPr>
            <a:r>
              <a:rPr lang="en-US" sz="1801" dirty="0">
                <a:solidFill>
                  <a:srgbClr val="000000"/>
                </a:solidFill>
                <a:latin typeface="Calibri"/>
              </a:rPr>
              <a:t>07..……………………………………………….……..…………..…………………Skills and Expertise</a:t>
            </a:r>
          </a:p>
          <a:p>
            <a:pPr>
              <a:lnSpc>
                <a:spcPts val="3603"/>
              </a:lnSpc>
            </a:pPr>
            <a:r>
              <a:rPr lang="en-US" sz="1801" dirty="0">
                <a:solidFill>
                  <a:srgbClr val="000000"/>
                </a:solidFill>
                <a:latin typeface="Calibri"/>
              </a:rPr>
              <a:t>08..………………………………………………….…..…………</a:t>
            </a:r>
            <a:r>
              <a:rPr lang="en-US" sz="1801" spc="367" dirty="0">
                <a:solidFill>
                  <a:srgbClr val="000000"/>
                </a:solidFill>
                <a:latin typeface="Calibri"/>
              </a:rPr>
              <a:t>.</a:t>
            </a:r>
            <a:r>
              <a:rPr lang="en-US" sz="1801" dirty="0">
                <a:solidFill>
                  <a:srgbClr val="000000"/>
                </a:solidFill>
                <a:latin typeface="Calibri"/>
              </a:rPr>
              <a:t>Professional Impact Statement</a:t>
            </a:r>
          </a:p>
          <a:p>
            <a:pPr>
              <a:lnSpc>
                <a:spcPts val="3591"/>
              </a:lnSpc>
            </a:pPr>
            <a:r>
              <a:rPr lang="en-US" sz="1801" dirty="0">
                <a:solidFill>
                  <a:srgbClr val="000000"/>
                </a:solidFill>
                <a:latin typeface="Calibri"/>
              </a:rPr>
              <a:t>09..………………………………………………………………..…..….………………………</a:t>
            </a:r>
            <a:r>
              <a:rPr lang="en-US" sz="1801" spc="386" dirty="0">
                <a:solidFill>
                  <a:srgbClr val="000000"/>
                </a:solidFill>
                <a:latin typeface="Calibri"/>
              </a:rPr>
              <a:t>.</a:t>
            </a:r>
            <a:r>
              <a:rPr lang="en-US" sz="1801" dirty="0">
                <a:solidFill>
                  <a:srgbClr val="000000"/>
                </a:solidFill>
                <a:latin typeface="Calibri"/>
              </a:rPr>
              <a:t>Persuasion</a:t>
            </a:r>
          </a:p>
          <a:p>
            <a:pPr>
              <a:lnSpc>
                <a:spcPts val="3603"/>
              </a:lnSpc>
            </a:pPr>
            <a:r>
              <a:rPr lang="en-US" sz="1801" dirty="0">
                <a:solidFill>
                  <a:srgbClr val="000000"/>
                </a:solidFill>
                <a:latin typeface="Calibri"/>
              </a:rPr>
              <a:t>10..………………………………………………..…………………..…………</a:t>
            </a:r>
            <a:r>
              <a:rPr lang="en-US" sz="1801" spc="408" dirty="0">
                <a:solidFill>
                  <a:srgbClr val="000000"/>
                </a:solidFill>
                <a:latin typeface="Calibri"/>
              </a:rPr>
              <a:t>.</a:t>
            </a:r>
            <a:r>
              <a:rPr lang="en-US" sz="1801" dirty="0">
                <a:solidFill>
                  <a:srgbClr val="000000"/>
                </a:solidFill>
                <a:latin typeface="Calibri"/>
              </a:rPr>
              <a:t>Physician Re-Training</a:t>
            </a:r>
          </a:p>
          <a:p>
            <a:pPr>
              <a:lnSpc>
                <a:spcPts val="3603"/>
              </a:lnSpc>
            </a:pPr>
            <a:r>
              <a:rPr lang="en-US" sz="1801" dirty="0">
                <a:solidFill>
                  <a:srgbClr val="000000"/>
                </a:solidFill>
                <a:latin typeface="Calibri"/>
              </a:rPr>
              <a:t>11..…………………………………………………………………….……………………</a:t>
            </a:r>
            <a:r>
              <a:rPr lang="en-US" sz="1801" spc="373" dirty="0">
                <a:solidFill>
                  <a:srgbClr val="000000"/>
                </a:solidFill>
                <a:latin typeface="Calibri"/>
              </a:rPr>
              <a:t>.</a:t>
            </a:r>
            <a:r>
              <a:rPr lang="en-US" sz="1801" dirty="0">
                <a:solidFill>
                  <a:srgbClr val="000000"/>
                </a:solidFill>
                <a:latin typeface="Calibri"/>
              </a:rPr>
              <a:t>Patient Centric</a:t>
            </a:r>
          </a:p>
          <a:p>
            <a:pPr>
              <a:lnSpc>
                <a:spcPts val="3590"/>
              </a:lnSpc>
            </a:pPr>
            <a:r>
              <a:rPr lang="en-US" sz="1801" dirty="0">
                <a:solidFill>
                  <a:srgbClr val="000000"/>
                </a:solidFill>
                <a:latin typeface="Calibri"/>
              </a:rPr>
              <a:t>12..…………………………………………………………...……………</a:t>
            </a:r>
            <a:r>
              <a:rPr lang="en-US" sz="1801" spc="370" dirty="0">
                <a:solidFill>
                  <a:srgbClr val="000000"/>
                </a:solidFill>
                <a:latin typeface="Calibri"/>
              </a:rPr>
              <a:t>.</a:t>
            </a:r>
            <a:r>
              <a:rPr lang="en-US" sz="1801" dirty="0">
                <a:solidFill>
                  <a:srgbClr val="000000"/>
                </a:solidFill>
                <a:latin typeface="Calibri"/>
              </a:rPr>
              <a:t>RX Compliance Increased</a:t>
            </a:r>
          </a:p>
          <a:p>
            <a:pPr>
              <a:lnSpc>
                <a:spcPts val="3603"/>
              </a:lnSpc>
            </a:pPr>
            <a:r>
              <a:rPr lang="en-US" sz="1801" dirty="0">
                <a:solidFill>
                  <a:srgbClr val="000000"/>
                </a:solidFill>
                <a:latin typeface="Calibri"/>
              </a:rPr>
              <a:t>13..……………………………………………………………………..……………………………..</a:t>
            </a:r>
            <a:r>
              <a:rPr lang="en-US" sz="1801" spc="409" dirty="0">
                <a:solidFill>
                  <a:srgbClr val="000000"/>
                </a:solidFill>
                <a:latin typeface="Calibri"/>
              </a:rPr>
              <a:t>.</a:t>
            </a:r>
            <a:r>
              <a:rPr lang="en-US" sz="1801" dirty="0">
                <a:solidFill>
                  <a:srgbClr val="000000"/>
                </a:solidFill>
                <a:latin typeface="Calibri"/>
              </a:rPr>
              <a:t>Passion</a:t>
            </a:r>
          </a:p>
          <a:p>
            <a:pPr>
              <a:lnSpc>
                <a:spcPts val="3603"/>
              </a:lnSpc>
            </a:pPr>
            <a:r>
              <a:rPr lang="en-US" sz="1801" dirty="0">
                <a:solidFill>
                  <a:srgbClr val="000000"/>
                </a:solidFill>
                <a:latin typeface="Calibri"/>
              </a:rPr>
              <a:t>14- 15.…………………………………………………………………………………………………</a:t>
            </a:r>
            <a:r>
              <a:rPr lang="en-US" sz="1801" spc="409" dirty="0">
                <a:solidFill>
                  <a:srgbClr val="000000"/>
                </a:solidFill>
                <a:latin typeface="Calibri"/>
              </a:rPr>
              <a:t>…</a:t>
            </a:r>
            <a:r>
              <a:rPr lang="en-US" sz="1801" dirty="0">
                <a:solidFill>
                  <a:srgbClr val="000000"/>
                </a:solidFill>
                <a:latin typeface="Calibri"/>
              </a:rPr>
              <a:t>L.O.R.</a:t>
            </a:r>
          </a:p>
          <a:p>
            <a:pPr>
              <a:lnSpc>
                <a:spcPts val="3603"/>
              </a:lnSpc>
            </a:pPr>
            <a:r>
              <a:rPr lang="en-US" sz="1801" dirty="0">
                <a:solidFill>
                  <a:srgbClr val="000000"/>
                </a:solidFill>
                <a:latin typeface="Calibri"/>
              </a:rPr>
              <a:t>16..…………………………………………………………..….……….………</a:t>
            </a:r>
            <a:r>
              <a:rPr lang="en-US" sz="1801" spc="366" dirty="0">
                <a:solidFill>
                  <a:srgbClr val="000000"/>
                </a:solidFill>
                <a:latin typeface="Calibri"/>
              </a:rPr>
              <a:t>.</a:t>
            </a:r>
            <a:r>
              <a:rPr lang="en-US" sz="1801" dirty="0">
                <a:solidFill>
                  <a:srgbClr val="000000"/>
                </a:solidFill>
                <a:latin typeface="Calibri"/>
              </a:rPr>
              <a:t>Cultural Competency</a:t>
            </a:r>
          </a:p>
          <a:p>
            <a:pPr>
              <a:lnSpc>
                <a:spcPts val="3603"/>
              </a:lnSpc>
            </a:pPr>
            <a:r>
              <a:rPr lang="en-US" sz="1801" dirty="0">
                <a:solidFill>
                  <a:srgbClr val="000000"/>
                </a:solidFill>
                <a:latin typeface="Calibri"/>
              </a:rPr>
              <a:t>18 …………………………………………………………..………………………………. Patient centric</a:t>
            </a:r>
          </a:p>
          <a:p>
            <a:pPr>
              <a:lnSpc>
                <a:spcPts val="3603"/>
              </a:lnSpc>
            </a:pPr>
            <a:r>
              <a:rPr lang="en-US" sz="1801" dirty="0">
                <a:solidFill>
                  <a:srgbClr val="000000"/>
                </a:solidFill>
                <a:latin typeface="Calibri"/>
              </a:rPr>
              <a:t>19 ………………………………………………………………………………………………………….Kudos</a:t>
            </a:r>
          </a:p>
          <a:p>
            <a:pPr>
              <a:lnSpc>
                <a:spcPts val="3603"/>
              </a:lnSpc>
            </a:pPr>
            <a:r>
              <a:rPr lang="en-US" sz="1801" dirty="0">
                <a:solidFill>
                  <a:srgbClr val="000000"/>
                </a:solidFill>
                <a:latin typeface="Calibri"/>
              </a:rPr>
              <a:t>20……………………………………………………..……………………Behavioral Health Training</a:t>
            </a:r>
          </a:p>
          <a:p>
            <a:pPr>
              <a:lnSpc>
                <a:spcPts val="3603"/>
              </a:lnSpc>
            </a:pPr>
            <a:r>
              <a:rPr lang="en-US" sz="1801" dirty="0">
                <a:solidFill>
                  <a:srgbClr val="000000"/>
                </a:solidFill>
                <a:latin typeface="Calibri"/>
              </a:rPr>
              <a:t>21……………………………………………………….……………………………………. MCO Training</a:t>
            </a:r>
          </a:p>
          <a:p>
            <a:pPr>
              <a:lnSpc>
                <a:spcPts val="3603"/>
              </a:lnSpc>
            </a:pPr>
            <a:r>
              <a:rPr lang="en-US" sz="1801" dirty="0">
                <a:solidFill>
                  <a:srgbClr val="000000"/>
                </a:solidFill>
                <a:latin typeface="Calibri"/>
              </a:rPr>
              <a:t>22………………………………………………………….....................................................MVP</a:t>
            </a:r>
          </a:p>
          <a:p>
            <a:pPr>
              <a:lnSpc>
                <a:spcPts val="3603"/>
              </a:lnSpc>
            </a:pPr>
            <a:r>
              <a:rPr lang="en-US" sz="1801" dirty="0">
                <a:solidFill>
                  <a:srgbClr val="000000"/>
                </a:solidFill>
                <a:latin typeface="Calibri"/>
              </a:rPr>
              <a:t>23 ……………………………………………………….……………………..I Should be YOUR MVP</a:t>
            </a:r>
          </a:p>
        </p:txBody>
      </p:sp>
      <p:sp>
        <p:nvSpPr>
          <p:cNvPr id="2" name="TextBox 6">
            <a:extLst>
              <a:ext uri="{FF2B5EF4-FFF2-40B4-BE49-F238E27FC236}">
                <a16:creationId xmlns:a16="http://schemas.microsoft.com/office/drawing/2014/main" id="{5F17B55C-462D-46A3-CC80-81B99C1B5FCC}"/>
              </a:ext>
            </a:extLst>
          </p:cNvPr>
          <p:cNvSpPr txBox="1"/>
          <p:nvPr/>
        </p:nvSpPr>
        <p:spPr>
          <a:xfrm>
            <a:off x="7448" y="9673445"/>
            <a:ext cx="7688752" cy="165173"/>
          </a:xfrm>
          <a:prstGeom prst="rect">
            <a:avLst/>
          </a:prstGeom>
        </p:spPr>
        <p:txBody>
          <a:bodyPr wrap="square" lIns="0" tIns="0" rIns="0" bIns="0" rtlCol="0" anchor="t">
            <a:spAutoFit/>
          </a:bodyPr>
          <a:lstStyle/>
          <a:p>
            <a:pPr algn="ctr">
              <a:lnSpc>
                <a:spcPts val="1448"/>
              </a:lnSpc>
            </a:pPr>
            <a:r>
              <a:rPr lang="en-US" sz="1034" u="sng" dirty="0">
                <a:solidFill>
                  <a:srgbClr val="1A1817"/>
                </a:solidFill>
                <a:latin typeface="Aileron Light"/>
                <a:ea typeface="Aileron Light"/>
                <a:cs typeface="Aileron Light"/>
                <a:sym typeface="Aileron Light"/>
                <a:hlinkClick r:id="rId4" tooltip="http://www.mssanders.com"/>
              </a:rPr>
              <a:t>www.MsSanders.com</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AutoShape 2"/>
          <p:cNvSpPr/>
          <p:nvPr/>
        </p:nvSpPr>
        <p:spPr>
          <a:xfrm>
            <a:off x="200226" y="8382000"/>
            <a:ext cx="7371948" cy="0"/>
          </a:xfrm>
          <a:prstGeom prst="line">
            <a:avLst/>
          </a:prstGeom>
          <a:ln w="9525" cap="flat">
            <a:solidFill>
              <a:srgbClr val="1A1817"/>
            </a:solidFill>
            <a:prstDash val="solid"/>
            <a:headEnd type="none" w="sm" len="sm"/>
            <a:tailEnd type="none" w="sm" len="sm"/>
          </a:ln>
        </p:spPr>
        <p:txBody>
          <a:bodyPr/>
          <a:lstStyle/>
          <a:p>
            <a:endParaRPr lang="en-US"/>
          </a:p>
        </p:txBody>
      </p:sp>
      <p:sp>
        <p:nvSpPr>
          <p:cNvPr id="3" name="TextBox 3"/>
          <p:cNvSpPr txBox="1"/>
          <p:nvPr/>
        </p:nvSpPr>
        <p:spPr>
          <a:xfrm>
            <a:off x="618169" y="2205641"/>
            <a:ext cx="6585487" cy="4231928"/>
          </a:xfrm>
          <a:prstGeom prst="rect">
            <a:avLst/>
          </a:prstGeom>
        </p:spPr>
        <p:txBody>
          <a:bodyPr lIns="0" tIns="0" rIns="0" bIns="0" rtlCol="0" anchor="t">
            <a:spAutoFit/>
          </a:bodyPr>
          <a:lstStyle/>
          <a:p>
            <a:pPr marL="430919" lvl="1" indent="-215460">
              <a:lnSpc>
                <a:spcPts val="2794"/>
              </a:lnSpc>
              <a:buFont typeface="Arial"/>
              <a:buChar char="•"/>
            </a:pPr>
            <a:r>
              <a:rPr lang="en-US" dirty="0">
                <a:solidFill>
                  <a:srgbClr val="1A1817"/>
                </a:solidFill>
                <a:latin typeface="Aileron Thin"/>
                <a:ea typeface="Aileron Thin"/>
                <a:cs typeface="Aileron Thin"/>
                <a:sym typeface="Aileron Thin"/>
              </a:rPr>
              <a:t>Certified Asthma Educator AE-C, with experience in Asthma/Allergy education and chronic disease management</a:t>
            </a:r>
          </a:p>
          <a:p>
            <a:pPr marL="430919" lvl="1" indent="-215460">
              <a:lnSpc>
                <a:spcPts val="2794"/>
              </a:lnSpc>
              <a:buFont typeface="Arial"/>
              <a:buChar char="•"/>
            </a:pPr>
            <a:r>
              <a:rPr lang="en-US" dirty="0">
                <a:solidFill>
                  <a:srgbClr val="1A1817"/>
                </a:solidFill>
                <a:latin typeface="Aileron Thin"/>
                <a:ea typeface="Aileron Thin"/>
                <a:cs typeface="Aileron Thin"/>
                <a:sym typeface="Aileron Thin"/>
              </a:rPr>
              <a:t>Passionate about reducing disease disparities through patient advocacy and outreach</a:t>
            </a:r>
          </a:p>
          <a:p>
            <a:pPr marL="430919" lvl="1" indent="-215460">
              <a:lnSpc>
                <a:spcPts val="2794"/>
              </a:lnSpc>
              <a:buFont typeface="Arial"/>
              <a:buChar char="•"/>
            </a:pPr>
            <a:r>
              <a:rPr lang="en-US" dirty="0">
                <a:solidFill>
                  <a:srgbClr val="1A1817"/>
                </a:solidFill>
                <a:latin typeface="Aileron Thin"/>
                <a:ea typeface="Aileron Thin"/>
                <a:cs typeface="Aileron Thin"/>
                <a:sym typeface="Aileron Thin"/>
              </a:rPr>
              <a:t>Collaboration with Specialty Clinics</a:t>
            </a:r>
          </a:p>
          <a:p>
            <a:pPr lvl="1" algn="just">
              <a:lnSpc>
                <a:spcPts val="2794"/>
              </a:lnSpc>
            </a:pPr>
            <a:r>
              <a:rPr lang="en-US" dirty="0">
                <a:solidFill>
                  <a:srgbClr val="1A1817"/>
                </a:solidFill>
                <a:latin typeface="Aileron Thin"/>
                <a:ea typeface="Aileron Thin"/>
                <a:cs typeface="Aileron Thin"/>
                <a:sym typeface="Aileron Thin"/>
              </a:rPr>
              <a:t>      A.  LTA, Life Threatening Asthma</a:t>
            </a:r>
          </a:p>
          <a:p>
            <a:pPr lvl="1" algn="just">
              <a:lnSpc>
                <a:spcPts val="2794"/>
              </a:lnSpc>
            </a:pPr>
            <a:r>
              <a:rPr lang="en-US" dirty="0">
                <a:solidFill>
                  <a:srgbClr val="1A1817"/>
                </a:solidFill>
                <a:latin typeface="Aileron Thin"/>
                <a:ea typeface="Aileron Thin"/>
                <a:cs typeface="Aileron Thin"/>
                <a:sym typeface="Aileron Thin"/>
              </a:rPr>
              <a:t>      B.  Sickle Cell/ Asthma</a:t>
            </a:r>
          </a:p>
          <a:p>
            <a:pPr lvl="1" algn="just">
              <a:lnSpc>
                <a:spcPts val="2794"/>
              </a:lnSpc>
            </a:pPr>
            <a:r>
              <a:rPr lang="en-US" dirty="0">
                <a:solidFill>
                  <a:srgbClr val="1A1817"/>
                </a:solidFill>
                <a:latin typeface="Aileron Thin"/>
                <a:ea typeface="Aileron Thin"/>
                <a:cs typeface="Aileron Thin"/>
                <a:sym typeface="Aileron Thin"/>
              </a:rPr>
              <a:t>      C.  Cystic Fibrosis </a:t>
            </a:r>
          </a:p>
          <a:p>
            <a:pPr lvl="1" algn="just">
              <a:lnSpc>
                <a:spcPts val="2794"/>
              </a:lnSpc>
            </a:pPr>
            <a:endParaRPr lang="en-US" dirty="0">
              <a:solidFill>
                <a:srgbClr val="1A1817"/>
              </a:solidFill>
              <a:latin typeface="Aileron Thin"/>
              <a:ea typeface="Aileron Thin"/>
              <a:cs typeface="Aileron Thin"/>
              <a:sym typeface="Aileron Thin"/>
            </a:endParaRPr>
          </a:p>
          <a:p>
            <a:pPr algn="just">
              <a:lnSpc>
                <a:spcPts val="2794"/>
              </a:lnSpc>
            </a:pPr>
            <a:r>
              <a:rPr lang="en-US" dirty="0">
                <a:solidFill>
                  <a:srgbClr val="1A1817"/>
                </a:solidFill>
                <a:latin typeface="Aileron Thin"/>
                <a:ea typeface="Aileron Thin"/>
                <a:cs typeface="Aileron Thin"/>
                <a:sym typeface="Aileron Thin"/>
              </a:rPr>
              <a:t>Skilled in: Relationship Management &amp; Rapport Building, Healthcare Operations &amp; Systems and community-based interventions</a:t>
            </a:r>
          </a:p>
          <a:p>
            <a:pPr algn="just">
              <a:lnSpc>
                <a:spcPts val="2234"/>
              </a:lnSpc>
            </a:pPr>
            <a:endParaRPr lang="en-US" sz="1995" dirty="0">
              <a:solidFill>
                <a:srgbClr val="1A1817"/>
              </a:solidFill>
              <a:latin typeface="Aileron Thin"/>
              <a:ea typeface="Aileron Thin"/>
              <a:cs typeface="Aileron Thin"/>
              <a:sym typeface="Aileron Thin"/>
            </a:endParaRPr>
          </a:p>
        </p:txBody>
      </p:sp>
      <p:sp>
        <p:nvSpPr>
          <p:cNvPr id="4" name="Freeform 4"/>
          <p:cNvSpPr/>
          <p:nvPr/>
        </p:nvSpPr>
        <p:spPr>
          <a:xfrm>
            <a:off x="3541194" y="8763000"/>
            <a:ext cx="739437" cy="625128"/>
          </a:xfrm>
          <a:custGeom>
            <a:avLst/>
            <a:gdLst/>
            <a:ahLst/>
            <a:cxnLst/>
            <a:rect l="l" t="t" r="r" b="b"/>
            <a:pathLst>
              <a:path w="739437" h="625128">
                <a:moveTo>
                  <a:pt x="0" y="0"/>
                </a:moveTo>
                <a:lnTo>
                  <a:pt x="739437" y="0"/>
                </a:lnTo>
                <a:lnTo>
                  <a:pt x="739437" y="625128"/>
                </a:lnTo>
                <a:lnTo>
                  <a:pt x="0" y="625128"/>
                </a:lnTo>
                <a:lnTo>
                  <a:pt x="0" y="0"/>
                </a:lnTo>
                <a:close/>
              </a:path>
            </a:pathLst>
          </a:custGeom>
          <a:blipFill>
            <a:blip r:embed="rId2"/>
            <a:stretch>
              <a:fillRect/>
            </a:stretch>
          </a:blipFill>
        </p:spPr>
        <p:txBody>
          <a:bodyPr/>
          <a:lstStyle/>
          <a:p>
            <a:endParaRPr lang="en-US"/>
          </a:p>
        </p:txBody>
      </p:sp>
      <p:sp>
        <p:nvSpPr>
          <p:cNvPr id="5" name="Freeform 5"/>
          <p:cNvSpPr/>
          <p:nvPr/>
        </p:nvSpPr>
        <p:spPr>
          <a:xfrm>
            <a:off x="2344089" y="6266686"/>
            <a:ext cx="2394212" cy="1179472"/>
          </a:xfrm>
          <a:custGeom>
            <a:avLst/>
            <a:gdLst/>
            <a:ahLst/>
            <a:cxnLst/>
            <a:rect l="l" t="t" r="r" b="b"/>
            <a:pathLst>
              <a:path w="2394212" h="1179472">
                <a:moveTo>
                  <a:pt x="0" y="0"/>
                </a:moveTo>
                <a:lnTo>
                  <a:pt x="2394211" y="0"/>
                </a:lnTo>
                <a:lnTo>
                  <a:pt x="2394211" y="1179472"/>
                </a:lnTo>
                <a:lnTo>
                  <a:pt x="0" y="1179472"/>
                </a:lnTo>
                <a:lnTo>
                  <a:pt x="0" y="0"/>
                </a:lnTo>
                <a:close/>
              </a:path>
            </a:pathLst>
          </a:custGeom>
          <a:blipFill>
            <a:blip r:embed="rId3"/>
            <a:stretch>
              <a:fillRect t="-14323" b="-873"/>
            </a:stretch>
          </a:blipFill>
        </p:spPr>
        <p:txBody>
          <a:bodyPr/>
          <a:lstStyle/>
          <a:p>
            <a:endParaRPr lang="en-US"/>
          </a:p>
        </p:txBody>
      </p:sp>
      <p:sp>
        <p:nvSpPr>
          <p:cNvPr id="6" name="TextBox 6"/>
          <p:cNvSpPr txBox="1"/>
          <p:nvPr/>
        </p:nvSpPr>
        <p:spPr>
          <a:xfrm>
            <a:off x="1955514" y="781107"/>
            <a:ext cx="3850354" cy="471800"/>
          </a:xfrm>
          <a:prstGeom prst="rect">
            <a:avLst/>
          </a:prstGeom>
        </p:spPr>
        <p:txBody>
          <a:bodyPr lIns="0" tIns="0" rIns="0" bIns="0" rtlCol="0" anchor="t">
            <a:spAutoFit/>
          </a:bodyPr>
          <a:lstStyle/>
          <a:p>
            <a:pPr marL="0" lvl="0" indent="0" algn="l">
              <a:lnSpc>
                <a:spcPts val="3574"/>
              </a:lnSpc>
              <a:spcBef>
                <a:spcPct val="0"/>
              </a:spcBef>
            </a:pPr>
            <a:r>
              <a:rPr lang="en-US" sz="3574" b="1" spc="-142">
                <a:solidFill>
                  <a:srgbClr val="1A1817"/>
                </a:solidFill>
                <a:latin typeface="Aileron Bold"/>
                <a:ea typeface="Aileron Bold"/>
                <a:cs typeface="Aileron Bold"/>
                <a:sym typeface="Aileron Bold"/>
              </a:rPr>
              <a:t>INTRODUCTION</a:t>
            </a:r>
          </a:p>
        </p:txBody>
      </p:sp>
      <p:sp>
        <p:nvSpPr>
          <p:cNvPr id="7" name="TextBox 7"/>
          <p:cNvSpPr txBox="1"/>
          <p:nvPr/>
        </p:nvSpPr>
        <p:spPr>
          <a:xfrm>
            <a:off x="1955514" y="1556459"/>
            <a:ext cx="3716406" cy="382482"/>
          </a:xfrm>
          <a:prstGeom prst="rect">
            <a:avLst/>
          </a:prstGeom>
        </p:spPr>
        <p:txBody>
          <a:bodyPr lIns="0" tIns="0" rIns="0" bIns="0" rtlCol="0" anchor="t">
            <a:spAutoFit/>
          </a:bodyPr>
          <a:lstStyle/>
          <a:p>
            <a:pPr marL="0" lvl="0" indent="0" algn="l">
              <a:lnSpc>
                <a:spcPts val="2822"/>
              </a:lnSpc>
              <a:spcBef>
                <a:spcPct val="0"/>
              </a:spcBef>
            </a:pPr>
            <a:r>
              <a:rPr lang="en-US" sz="2822" i="1" spc="-84" dirty="0">
                <a:solidFill>
                  <a:srgbClr val="1A1817"/>
                </a:solidFill>
                <a:latin typeface="Cardo Italics"/>
                <a:ea typeface="Cardo Italics"/>
                <a:cs typeface="Cardo Italics"/>
                <a:sym typeface="Cardo Italics"/>
              </a:rPr>
              <a:t>Welcome to my Brag Book</a:t>
            </a:r>
          </a:p>
        </p:txBody>
      </p:sp>
      <p:sp>
        <p:nvSpPr>
          <p:cNvPr id="8" name="TextBox 8"/>
          <p:cNvSpPr txBox="1"/>
          <p:nvPr/>
        </p:nvSpPr>
        <p:spPr>
          <a:xfrm>
            <a:off x="2430325" y="9525000"/>
            <a:ext cx="2900731" cy="171977"/>
          </a:xfrm>
          <a:prstGeom prst="rect">
            <a:avLst/>
          </a:prstGeom>
        </p:spPr>
        <p:txBody>
          <a:bodyPr lIns="0" tIns="0" rIns="0" bIns="0" rtlCol="0" anchor="t">
            <a:spAutoFit/>
          </a:bodyPr>
          <a:lstStyle/>
          <a:p>
            <a:pPr algn="ctr">
              <a:lnSpc>
                <a:spcPts val="1448"/>
              </a:lnSpc>
            </a:pPr>
            <a:r>
              <a:rPr lang="en-US" sz="1034" u="sng">
                <a:solidFill>
                  <a:srgbClr val="1A1817"/>
                </a:solidFill>
                <a:latin typeface="Aileron Light"/>
                <a:ea typeface="Aileron Light"/>
                <a:cs typeface="Aileron Light"/>
                <a:sym typeface="Aileron Light"/>
                <a:hlinkClick r:id="rId4" tooltip="http://www.mssanders.com"/>
              </a:rPr>
              <a:t>www.MsSanders.com</a:t>
            </a:r>
          </a:p>
        </p:txBody>
      </p:sp>
      <p:sp>
        <p:nvSpPr>
          <p:cNvPr id="9" name="TextBox 9"/>
          <p:cNvSpPr txBox="1"/>
          <p:nvPr/>
        </p:nvSpPr>
        <p:spPr>
          <a:xfrm>
            <a:off x="618169" y="7759105"/>
            <a:ext cx="6676401" cy="686022"/>
          </a:xfrm>
          <a:prstGeom prst="rect">
            <a:avLst/>
          </a:prstGeom>
        </p:spPr>
        <p:txBody>
          <a:bodyPr lIns="0" tIns="0" rIns="0" bIns="0" rtlCol="0" anchor="t">
            <a:spAutoFit/>
          </a:bodyPr>
          <a:lstStyle/>
          <a:p>
            <a:pPr algn="just">
              <a:lnSpc>
                <a:spcPts val="2765"/>
              </a:lnSpc>
            </a:pPr>
            <a:r>
              <a:rPr lang="en-US" sz="1200" dirty="0">
                <a:solidFill>
                  <a:srgbClr val="1A1817"/>
                </a:solidFill>
                <a:latin typeface="Arial"/>
                <a:ea typeface="Arial"/>
                <a:cs typeface="Arial"/>
                <a:sym typeface="Arial"/>
              </a:rPr>
              <a:t>" PATIENTS ARE EITHER </a:t>
            </a:r>
            <a:r>
              <a:rPr lang="en-US" sz="1200" u="sng" dirty="0">
                <a:solidFill>
                  <a:srgbClr val="1A1817"/>
                </a:solidFill>
                <a:latin typeface="Arial"/>
                <a:ea typeface="Arial"/>
                <a:cs typeface="Arial"/>
                <a:sym typeface="Arial"/>
              </a:rPr>
              <a:t>UNDER</a:t>
            </a:r>
            <a:r>
              <a:rPr lang="en-US" sz="1200" b="1" u="sng" dirty="0">
                <a:solidFill>
                  <a:srgbClr val="1A1817"/>
                </a:solidFill>
                <a:latin typeface="Arial Bold"/>
                <a:ea typeface="Arial Bold"/>
                <a:cs typeface="Arial Bold"/>
                <a:sym typeface="Arial Bold"/>
              </a:rPr>
              <a:t>MEDICATED</a:t>
            </a:r>
            <a:r>
              <a:rPr lang="en-US" sz="1200" b="1" dirty="0">
                <a:solidFill>
                  <a:srgbClr val="1A1817"/>
                </a:solidFill>
                <a:latin typeface="Arial Bold"/>
                <a:ea typeface="Arial Bold"/>
                <a:cs typeface="Arial Bold"/>
                <a:sym typeface="Arial Bold"/>
              </a:rPr>
              <a:t>,</a:t>
            </a:r>
            <a:r>
              <a:rPr lang="en-US" sz="1200" dirty="0">
                <a:solidFill>
                  <a:srgbClr val="1A1817"/>
                </a:solidFill>
                <a:latin typeface="Arial"/>
                <a:ea typeface="Arial"/>
                <a:cs typeface="Arial"/>
                <a:sym typeface="Arial"/>
              </a:rPr>
              <a:t> </a:t>
            </a:r>
            <a:r>
              <a:rPr lang="en-US" sz="1200" u="sng" dirty="0">
                <a:solidFill>
                  <a:srgbClr val="1A1817"/>
                </a:solidFill>
                <a:latin typeface="Arial"/>
                <a:ea typeface="Arial"/>
                <a:cs typeface="Arial"/>
                <a:sym typeface="Arial"/>
              </a:rPr>
              <a:t>UNDER</a:t>
            </a:r>
            <a:r>
              <a:rPr lang="en-US" sz="1200" b="1" u="sng" dirty="0">
                <a:solidFill>
                  <a:srgbClr val="1A1817"/>
                </a:solidFill>
                <a:latin typeface="Arial Bold"/>
                <a:ea typeface="Arial Bold"/>
                <a:cs typeface="Arial Bold"/>
                <a:sym typeface="Arial Bold"/>
              </a:rPr>
              <a:t>TREATED</a:t>
            </a:r>
            <a:r>
              <a:rPr lang="en-US" sz="1200" dirty="0">
                <a:solidFill>
                  <a:srgbClr val="1A1817"/>
                </a:solidFill>
                <a:latin typeface="Arial"/>
                <a:ea typeface="Arial"/>
                <a:cs typeface="Arial"/>
                <a:sym typeface="Arial"/>
              </a:rPr>
              <a:t> AND/OR </a:t>
            </a:r>
            <a:r>
              <a:rPr lang="en-US" sz="1200" u="sng" dirty="0">
                <a:solidFill>
                  <a:srgbClr val="1A1817"/>
                </a:solidFill>
                <a:latin typeface="Arial"/>
                <a:ea typeface="Arial"/>
                <a:cs typeface="Arial"/>
                <a:sym typeface="Arial"/>
              </a:rPr>
              <a:t>UNDER</a:t>
            </a:r>
            <a:r>
              <a:rPr lang="en-US" sz="1200" b="1" u="sng" dirty="0">
                <a:solidFill>
                  <a:srgbClr val="1A1817"/>
                </a:solidFill>
                <a:latin typeface="Arial Bold"/>
                <a:ea typeface="Arial Bold"/>
                <a:cs typeface="Arial Bold"/>
                <a:sym typeface="Arial Bold"/>
              </a:rPr>
              <a:t>EDUCATED</a:t>
            </a:r>
            <a:r>
              <a:rPr lang="en-US" sz="1200" dirty="0">
                <a:solidFill>
                  <a:srgbClr val="1A1817"/>
                </a:solidFill>
                <a:latin typeface="Arial"/>
                <a:ea typeface="Arial"/>
                <a:cs typeface="Arial"/>
                <a:sym typeface="Arial"/>
              </a:rPr>
              <a:t>"</a:t>
            </a:r>
          </a:p>
          <a:p>
            <a:pPr algn="just">
              <a:lnSpc>
                <a:spcPts val="2765"/>
              </a:lnSpc>
            </a:pPr>
            <a:endParaRPr lang="en-US" sz="1975" dirty="0">
              <a:solidFill>
                <a:srgbClr val="1A1817"/>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AutoShape 2"/>
          <p:cNvSpPr/>
          <p:nvPr/>
        </p:nvSpPr>
        <p:spPr>
          <a:xfrm>
            <a:off x="195551" y="8763000"/>
            <a:ext cx="7371948" cy="0"/>
          </a:xfrm>
          <a:prstGeom prst="line">
            <a:avLst/>
          </a:prstGeom>
          <a:ln w="9525" cap="flat">
            <a:solidFill>
              <a:srgbClr val="1A1817"/>
            </a:solidFill>
            <a:prstDash val="solid"/>
            <a:headEnd type="none" w="sm" len="sm"/>
            <a:tailEnd type="none" w="sm" len="sm"/>
          </a:ln>
        </p:spPr>
        <p:txBody>
          <a:bodyPr/>
          <a:lstStyle/>
          <a:p>
            <a:endParaRPr lang="en-US"/>
          </a:p>
        </p:txBody>
      </p:sp>
      <p:grpSp>
        <p:nvGrpSpPr>
          <p:cNvPr id="6" name="Group 6"/>
          <p:cNvGrpSpPr/>
          <p:nvPr/>
        </p:nvGrpSpPr>
        <p:grpSpPr>
          <a:xfrm>
            <a:off x="2743200" y="1167385"/>
            <a:ext cx="4876802" cy="696052"/>
            <a:chOff x="108057" y="-28575"/>
            <a:chExt cx="1857829" cy="265163"/>
          </a:xfrm>
        </p:grpSpPr>
        <p:sp>
          <p:nvSpPr>
            <p:cNvPr id="7" name="Freeform 7"/>
            <p:cNvSpPr/>
            <p:nvPr/>
          </p:nvSpPr>
          <p:spPr>
            <a:xfrm>
              <a:off x="108057" y="0"/>
              <a:ext cx="1855697" cy="236588"/>
            </a:xfrm>
            <a:custGeom>
              <a:avLst/>
              <a:gdLst/>
              <a:ahLst/>
              <a:cxnLst/>
              <a:rect l="l" t="t" r="r" b="b"/>
              <a:pathLst>
                <a:path w="1855697" h="236588">
                  <a:moveTo>
                    <a:pt x="0" y="0"/>
                  </a:moveTo>
                  <a:lnTo>
                    <a:pt x="1855697" y="0"/>
                  </a:lnTo>
                  <a:lnTo>
                    <a:pt x="1855697" y="236588"/>
                  </a:lnTo>
                  <a:lnTo>
                    <a:pt x="0" y="236588"/>
                  </a:lnTo>
                  <a:close/>
                </a:path>
              </a:pathLst>
            </a:custGeom>
            <a:solidFill>
              <a:srgbClr val="FAFAF6"/>
            </a:solidFill>
            <a:ln w="9525" cap="sq">
              <a:solidFill>
                <a:srgbClr val="1A1817"/>
              </a:solidFill>
              <a:prstDash val="solid"/>
              <a:miter/>
            </a:ln>
          </p:spPr>
          <p:txBody>
            <a:bodyPr/>
            <a:lstStyle/>
            <a:p>
              <a:endParaRPr lang="en-US"/>
            </a:p>
          </p:txBody>
        </p:sp>
        <p:sp>
          <p:nvSpPr>
            <p:cNvPr id="8" name="TextBox 8"/>
            <p:cNvSpPr txBox="1"/>
            <p:nvPr/>
          </p:nvSpPr>
          <p:spPr>
            <a:xfrm>
              <a:off x="110189" y="-28575"/>
              <a:ext cx="1855697" cy="265163"/>
            </a:xfrm>
            <a:prstGeom prst="rect">
              <a:avLst/>
            </a:prstGeom>
          </p:spPr>
          <p:txBody>
            <a:bodyPr lIns="47790" tIns="47790" rIns="47790" bIns="47790" rtlCol="0" anchor="ctr"/>
            <a:lstStyle/>
            <a:p>
              <a:pPr algn="ctr">
                <a:lnSpc>
                  <a:spcPts val="1827"/>
                </a:lnSpc>
              </a:pPr>
              <a:r>
                <a:rPr lang="en-US" sz="1305" b="1" dirty="0">
                  <a:solidFill>
                    <a:srgbClr val="1A1817"/>
                  </a:solidFill>
                  <a:latin typeface="Aileron Bold"/>
                  <a:ea typeface="Aileron Bold"/>
                  <a:cs typeface="Aileron Bold"/>
                  <a:sym typeface="Aileron Bold"/>
                </a:rPr>
                <a:t>Biogen- Brand Ambassador/ Public Speaker for Neurosciences -</a:t>
              </a:r>
            </a:p>
          </p:txBody>
        </p:sp>
      </p:grpSp>
      <p:sp>
        <p:nvSpPr>
          <p:cNvPr id="9" name="Freeform 9"/>
          <p:cNvSpPr/>
          <p:nvPr/>
        </p:nvSpPr>
        <p:spPr>
          <a:xfrm>
            <a:off x="118036" y="1084651"/>
            <a:ext cx="3006164" cy="887139"/>
          </a:xfrm>
          <a:custGeom>
            <a:avLst/>
            <a:gdLst/>
            <a:ahLst/>
            <a:cxnLst/>
            <a:rect l="l" t="t" r="r" b="b"/>
            <a:pathLst>
              <a:path w="3006164" h="755261">
                <a:moveTo>
                  <a:pt x="0" y="0"/>
                </a:moveTo>
                <a:lnTo>
                  <a:pt x="3006164" y="0"/>
                </a:lnTo>
                <a:lnTo>
                  <a:pt x="3006164" y="755262"/>
                </a:lnTo>
                <a:lnTo>
                  <a:pt x="0" y="755262"/>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1" name="Freeform 11"/>
          <p:cNvSpPr/>
          <p:nvPr/>
        </p:nvSpPr>
        <p:spPr>
          <a:xfrm>
            <a:off x="5308176" y="1781851"/>
            <a:ext cx="1895924" cy="586714"/>
          </a:xfrm>
          <a:custGeom>
            <a:avLst/>
            <a:gdLst/>
            <a:ahLst/>
            <a:cxnLst/>
            <a:rect l="l" t="t" r="r" b="b"/>
            <a:pathLst>
              <a:path w="1895924" h="586714">
                <a:moveTo>
                  <a:pt x="0" y="0"/>
                </a:moveTo>
                <a:lnTo>
                  <a:pt x="1895923" y="0"/>
                </a:lnTo>
                <a:lnTo>
                  <a:pt x="1895923" y="586713"/>
                </a:lnTo>
                <a:lnTo>
                  <a:pt x="0" y="586713"/>
                </a:lnTo>
                <a:lnTo>
                  <a:pt x="0" y="0"/>
                </a:lnTo>
                <a:close/>
              </a:path>
            </a:pathLst>
          </a:custGeom>
          <a:blipFill>
            <a:blip r:embed="rId4"/>
            <a:stretch>
              <a:fillRect t="-3722" b="-3722"/>
            </a:stretch>
          </a:blipFill>
        </p:spPr>
        <p:txBody>
          <a:bodyPr/>
          <a:lstStyle/>
          <a:p>
            <a:endParaRPr lang="en-US"/>
          </a:p>
        </p:txBody>
      </p:sp>
      <p:sp>
        <p:nvSpPr>
          <p:cNvPr id="12" name="Freeform 12"/>
          <p:cNvSpPr/>
          <p:nvPr/>
        </p:nvSpPr>
        <p:spPr>
          <a:xfrm>
            <a:off x="2892198" y="4378580"/>
            <a:ext cx="2594202" cy="1717420"/>
          </a:xfrm>
          <a:custGeom>
            <a:avLst/>
            <a:gdLst/>
            <a:ahLst/>
            <a:cxnLst/>
            <a:rect l="l" t="t" r="r" b="b"/>
            <a:pathLst>
              <a:path w="2848626" h="1968704">
                <a:moveTo>
                  <a:pt x="0" y="0"/>
                </a:moveTo>
                <a:lnTo>
                  <a:pt x="2848626" y="0"/>
                </a:lnTo>
                <a:lnTo>
                  <a:pt x="2848626" y="1968704"/>
                </a:lnTo>
                <a:lnTo>
                  <a:pt x="0" y="1968704"/>
                </a:lnTo>
                <a:lnTo>
                  <a:pt x="0" y="0"/>
                </a:lnTo>
                <a:close/>
              </a:path>
            </a:pathLst>
          </a:custGeom>
          <a:blipFill>
            <a:blip r:embed="rId5"/>
            <a:stretch>
              <a:fillRect l="-4417"/>
            </a:stretch>
          </a:blipFill>
        </p:spPr>
        <p:txBody>
          <a:bodyPr/>
          <a:lstStyle/>
          <a:p>
            <a:endParaRPr lang="en-US"/>
          </a:p>
        </p:txBody>
      </p:sp>
      <p:sp>
        <p:nvSpPr>
          <p:cNvPr id="13" name="TextBox 13"/>
          <p:cNvSpPr txBox="1"/>
          <p:nvPr/>
        </p:nvSpPr>
        <p:spPr>
          <a:xfrm>
            <a:off x="1319231" y="568670"/>
            <a:ext cx="5238812" cy="471800"/>
          </a:xfrm>
          <a:prstGeom prst="rect">
            <a:avLst/>
          </a:prstGeom>
        </p:spPr>
        <p:txBody>
          <a:bodyPr lIns="0" tIns="0" rIns="0" bIns="0" rtlCol="0" anchor="t">
            <a:spAutoFit/>
          </a:bodyPr>
          <a:lstStyle/>
          <a:p>
            <a:pPr marL="0" lvl="0" indent="0" algn="ctr">
              <a:lnSpc>
                <a:spcPts val="3574"/>
              </a:lnSpc>
              <a:spcBef>
                <a:spcPct val="0"/>
              </a:spcBef>
            </a:pPr>
            <a:r>
              <a:rPr lang="en-US" sz="3574" b="1" spc="-142">
                <a:solidFill>
                  <a:srgbClr val="1A1817"/>
                </a:solidFill>
                <a:latin typeface="Aileron Bold"/>
                <a:ea typeface="Aileron Bold"/>
                <a:cs typeface="Aileron Bold"/>
                <a:sym typeface="Aileron Bold"/>
              </a:rPr>
              <a:t>HIGHLIGHTS</a:t>
            </a:r>
          </a:p>
        </p:txBody>
      </p:sp>
      <p:sp>
        <p:nvSpPr>
          <p:cNvPr id="14" name="TextBox 14"/>
          <p:cNvSpPr txBox="1"/>
          <p:nvPr/>
        </p:nvSpPr>
        <p:spPr>
          <a:xfrm>
            <a:off x="2333721" y="9663143"/>
            <a:ext cx="3100284" cy="192022"/>
          </a:xfrm>
          <a:prstGeom prst="rect">
            <a:avLst/>
          </a:prstGeom>
        </p:spPr>
        <p:txBody>
          <a:bodyPr lIns="0" tIns="0" rIns="0" bIns="0" rtlCol="0" anchor="t">
            <a:spAutoFit/>
          </a:bodyPr>
          <a:lstStyle/>
          <a:p>
            <a:pPr algn="ctr">
              <a:lnSpc>
                <a:spcPts val="1548"/>
              </a:lnSpc>
            </a:pPr>
            <a:r>
              <a:rPr lang="en-US" sz="1106" u="sng">
                <a:solidFill>
                  <a:srgbClr val="1A1817"/>
                </a:solidFill>
                <a:latin typeface="Aileron Light"/>
                <a:ea typeface="Aileron Light"/>
                <a:cs typeface="Aileron Light"/>
                <a:sym typeface="Aileron Light"/>
                <a:hlinkClick r:id="rId6" tooltip="http://www.mssanders.com"/>
              </a:rPr>
              <a:t>www.MsSanders.com</a:t>
            </a:r>
          </a:p>
        </p:txBody>
      </p:sp>
      <p:sp>
        <p:nvSpPr>
          <p:cNvPr id="15" name="TextBox 15"/>
          <p:cNvSpPr txBox="1"/>
          <p:nvPr/>
        </p:nvSpPr>
        <p:spPr>
          <a:xfrm>
            <a:off x="868722" y="1341111"/>
            <a:ext cx="2103078" cy="355142"/>
          </a:xfrm>
          <a:prstGeom prst="rect">
            <a:avLst/>
          </a:prstGeom>
        </p:spPr>
        <p:txBody>
          <a:bodyPr lIns="0" tIns="0" rIns="0" bIns="0" rtlCol="0" anchor="t">
            <a:spAutoFit/>
          </a:bodyPr>
          <a:lstStyle/>
          <a:p>
            <a:pPr algn="ctr">
              <a:lnSpc>
                <a:spcPts val="2841"/>
              </a:lnSpc>
              <a:spcBef>
                <a:spcPct val="0"/>
              </a:spcBef>
            </a:pPr>
            <a:r>
              <a:rPr lang="en-US" sz="2029" b="1" dirty="0">
                <a:solidFill>
                  <a:srgbClr val="1A1817"/>
                </a:solidFill>
                <a:latin typeface="Aileron Bold"/>
                <a:ea typeface="Aileron Bold"/>
                <a:cs typeface="Aileron Bold"/>
                <a:sym typeface="Aileron Bold"/>
              </a:rPr>
              <a:t>Public Speaking</a:t>
            </a:r>
          </a:p>
        </p:txBody>
      </p:sp>
      <p:grpSp>
        <p:nvGrpSpPr>
          <p:cNvPr id="21" name="Group 20">
            <a:extLst>
              <a:ext uri="{FF2B5EF4-FFF2-40B4-BE49-F238E27FC236}">
                <a16:creationId xmlns:a16="http://schemas.microsoft.com/office/drawing/2014/main" id="{9D6C13DE-30B8-FA50-AA14-56341B60C3B0}"/>
              </a:ext>
            </a:extLst>
          </p:cNvPr>
          <p:cNvGrpSpPr/>
          <p:nvPr/>
        </p:nvGrpSpPr>
        <p:grpSpPr>
          <a:xfrm>
            <a:off x="154311" y="6096000"/>
            <a:ext cx="7313289" cy="843238"/>
            <a:chOff x="0" y="6424736"/>
            <a:chExt cx="7626947" cy="843238"/>
          </a:xfrm>
        </p:grpSpPr>
        <p:grpSp>
          <p:nvGrpSpPr>
            <p:cNvPr id="3" name="Group 3"/>
            <p:cNvGrpSpPr/>
            <p:nvPr/>
          </p:nvGrpSpPr>
          <p:grpSpPr>
            <a:xfrm>
              <a:off x="250325" y="6569968"/>
              <a:ext cx="7376622" cy="571823"/>
              <a:chOff x="0" y="0"/>
              <a:chExt cx="2810142" cy="217837"/>
            </a:xfrm>
          </p:grpSpPr>
          <p:sp>
            <p:nvSpPr>
              <p:cNvPr id="4" name="Freeform 4"/>
              <p:cNvSpPr/>
              <p:nvPr/>
            </p:nvSpPr>
            <p:spPr>
              <a:xfrm>
                <a:off x="0" y="0"/>
                <a:ext cx="2810142" cy="217837"/>
              </a:xfrm>
              <a:custGeom>
                <a:avLst/>
                <a:gdLst/>
                <a:ahLst/>
                <a:cxnLst/>
                <a:rect l="l" t="t" r="r" b="b"/>
                <a:pathLst>
                  <a:path w="2810142" h="217837">
                    <a:moveTo>
                      <a:pt x="0" y="0"/>
                    </a:moveTo>
                    <a:lnTo>
                      <a:pt x="2810142" y="0"/>
                    </a:lnTo>
                    <a:lnTo>
                      <a:pt x="2810142" y="217837"/>
                    </a:lnTo>
                    <a:lnTo>
                      <a:pt x="0" y="217837"/>
                    </a:lnTo>
                    <a:close/>
                  </a:path>
                </a:pathLst>
              </a:custGeom>
              <a:solidFill>
                <a:srgbClr val="FAFAF6"/>
              </a:solidFill>
              <a:ln w="9525" cap="sq">
                <a:solidFill>
                  <a:srgbClr val="1A1817"/>
                </a:solidFill>
                <a:prstDash val="solid"/>
                <a:miter/>
              </a:ln>
            </p:spPr>
            <p:txBody>
              <a:bodyPr/>
              <a:lstStyle/>
              <a:p>
                <a:endParaRPr lang="en-US"/>
              </a:p>
            </p:txBody>
          </p:sp>
          <p:sp>
            <p:nvSpPr>
              <p:cNvPr id="5" name="TextBox 5"/>
              <p:cNvSpPr txBox="1"/>
              <p:nvPr/>
            </p:nvSpPr>
            <p:spPr>
              <a:xfrm>
                <a:off x="0" y="-38100"/>
                <a:ext cx="2810142" cy="255937"/>
              </a:xfrm>
              <a:prstGeom prst="rect">
                <a:avLst/>
              </a:prstGeom>
            </p:spPr>
            <p:txBody>
              <a:bodyPr lIns="47790" tIns="47790" rIns="47790" bIns="47790" rtlCol="0" anchor="ctr"/>
              <a:lstStyle/>
              <a:p>
                <a:pPr algn="ctr">
                  <a:lnSpc>
                    <a:spcPts val="2107"/>
                  </a:lnSpc>
                </a:pPr>
                <a:endParaRPr/>
              </a:p>
            </p:txBody>
          </p:sp>
        </p:grpSp>
        <p:sp>
          <p:nvSpPr>
            <p:cNvPr id="10" name="Freeform 10"/>
            <p:cNvSpPr/>
            <p:nvPr/>
          </p:nvSpPr>
          <p:spPr>
            <a:xfrm>
              <a:off x="0" y="6424736"/>
              <a:ext cx="3356336" cy="843238"/>
            </a:xfrm>
            <a:custGeom>
              <a:avLst/>
              <a:gdLst/>
              <a:ahLst/>
              <a:cxnLst/>
              <a:rect l="l" t="t" r="r" b="b"/>
              <a:pathLst>
                <a:path w="3356336" h="843238">
                  <a:moveTo>
                    <a:pt x="0" y="0"/>
                  </a:moveTo>
                  <a:lnTo>
                    <a:pt x="3356336" y="0"/>
                  </a:lnTo>
                  <a:lnTo>
                    <a:pt x="3356336" y="843238"/>
                  </a:lnTo>
                  <a:lnTo>
                    <a:pt x="0" y="84323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6" name="TextBox 16"/>
            <p:cNvSpPr txBox="1"/>
            <p:nvPr/>
          </p:nvSpPr>
          <p:spPr>
            <a:xfrm>
              <a:off x="841459" y="6500936"/>
              <a:ext cx="2164705" cy="330667"/>
            </a:xfrm>
            <a:prstGeom prst="rect">
              <a:avLst/>
            </a:prstGeom>
          </p:spPr>
          <p:txBody>
            <a:bodyPr lIns="0" tIns="0" rIns="0" bIns="0" rtlCol="0" anchor="t">
              <a:spAutoFit/>
            </a:bodyPr>
            <a:lstStyle/>
            <a:p>
              <a:pPr algn="ctr">
                <a:lnSpc>
                  <a:spcPts val="2774"/>
                </a:lnSpc>
                <a:spcBef>
                  <a:spcPct val="0"/>
                </a:spcBef>
              </a:pPr>
              <a:r>
                <a:rPr lang="en-US" sz="1981" b="1" dirty="0">
                  <a:solidFill>
                    <a:srgbClr val="1A1817"/>
                  </a:solidFill>
                  <a:latin typeface="Aileron Bold"/>
                  <a:ea typeface="Aileron Bold"/>
                  <a:cs typeface="Aileron Bold"/>
                  <a:sym typeface="Aileron Bold"/>
                </a:rPr>
                <a:t>Clinical Education</a:t>
              </a:r>
            </a:p>
          </p:txBody>
        </p:sp>
      </p:grpSp>
      <p:sp>
        <p:nvSpPr>
          <p:cNvPr id="17" name="TextBox 17"/>
          <p:cNvSpPr txBox="1"/>
          <p:nvPr/>
        </p:nvSpPr>
        <p:spPr>
          <a:xfrm>
            <a:off x="741822" y="2121046"/>
            <a:ext cx="6393628" cy="799968"/>
          </a:xfrm>
          <a:prstGeom prst="rect">
            <a:avLst/>
          </a:prstGeom>
        </p:spPr>
        <p:txBody>
          <a:bodyPr lIns="0" tIns="0" rIns="0" bIns="0" rtlCol="0" anchor="t">
            <a:spAutoFit/>
          </a:bodyPr>
          <a:lstStyle/>
          <a:p>
            <a:pPr marL="0" lvl="0" indent="0" algn="l">
              <a:lnSpc>
                <a:spcPts val="2107"/>
              </a:lnSpc>
              <a:spcBef>
                <a:spcPct val="0"/>
              </a:spcBef>
            </a:pPr>
            <a:r>
              <a:rPr lang="en-US" sz="1505" u="none" strike="noStrike">
                <a:solidFill>
                  <a:srgbClr val="000000"/>
                </a:solidFill>
                <a:latin typeface="Aileron"/>
                <a:ea typeface="Aileron"/>
                <a:cs typeface="Aileron"/>
                <a:sym typeface="Aileron"/>
              </a:rPr>
              <a:t> Presenting at Patient Empowerment Programs </a:t>
            </a:r>
          </a:p>
          <a:p>
            <a:pPr marL="0" lvl="0" indent="0" algn="l">
              <a:lnSpc>
                <a:spcPts val="2107"/>
              </a:lnSpc>
              <a:spcBef>
                <a:spcPct val="0"/>
              </a:spcBef>
            </a:pPr>
            <a:r>
              <a:rPr lang="en-US" sz="1505" u="none" strike="noStrike">
                <a:solidFill>
                  <a:srgbClr val="000000"/>
                </a:solidFill>
                <a:latin typeface="Aileron"/>
                <a:ea typeface="Aileron"/>
                <a:cs typeface="Aileron"/>
                <a:sym typeface="Aileron"/>
              </a:rPr>
              <a:t>Delivered high-impact patient education programs for those living with chronic conditions, focusing on medication adherence</a:t>
            </a:r>
          </a:p>
        </p:txBody>
      </p:sp>
      <p:sp>
        <p:nvSpPr>
          <p:cNvPr id="18" name="TextBox 18"/>
          <p:cNvSpPr txBox="1"/>
          <p:nvPr/>
        </p:nvSpPr>
        <p:spPr>
          <a:xfrm>
            <a:off x="344811" y="3121039"/>
            <a:ext cx="7313289" cy="1464594"/>
          </a:xfrm>
          <a:prstGeom prst="rect">
            <a:avLst/>
          </a:prstGeom>
        </p:spPr>
        <p:txBody>
          <a:bodyPr lIns="0" tIns="0" rIns="0" bIns="0" rtlCol="0" anchor="t">
            <a:spAutoFit/>
          </a:bodyPr>
          <a:lstStyle/>
          <a:p>
            <a:pPr marL="365032" lvl="1" indent="-182516" algn="ctr">
              <a:lnSpc>
                <a:spcPts val="2367"/>
              </a:lnSpc>
              <a:buFont typeface="Arial"/>
              <a:buChar char="•"/>
            </a:pPr>
            <a:r>
              <a:rPr lang="en-US" sz="1690">
                <a:solidFill>
                  <a:srgbClr val="1A1817"/>
                </a:solidFill>
                <a:latin typeface="Aileron Light"/>
                <a:ea typeface="Aileron Light"/>
                <a:cs typeface="Aileron Light"/>
                <a:sym typeface="Aileron Light"/>
              </a:rPr>
              <a:t>Recognized for attaining high presentation and engagement scores that advance, best practices, pharmaceuticals, and medical devices</a:t>
            </a:r>
          </a:p>
          <a:p>
            <a:pPr marL="365032" lvl="1" indent="-182516" algn="ctr">
              <a:lnSpc>
                <a:spcPts val="2367"/>
              </a:lnSpc>
              <a:buFont typeface="Arial"/>
              <a:buChar char="•"/>
            </a:pPr>
            <a:r>
              <a:rPr lang="en-US" sz="1690">
                <a:solidFill>
                  <a:srgbClr val="1A1817"/>
                </a:solidFill>
                <a:latin typeface="Aileron Light"/>
                <a:ea typeface="Aileron Light"/>
                <a:cs typeface="Aileron Light"/>
                <a:sym typeface="Aileron Light"/>
              </a:rPr>
              <a:t>Promoted awareness of Biogen’s product portfolio through patient-centered storytelling and engagement.</a:t>
            </a:r>
          </a:p>
          <a:p>
            <a:pPr algn="ctr">
              <a:lnSpc>
                <a:spcPts val="2367"/>
              </a:lnSpc>
              <a:spcBef>
                <a:spcPct val="0"/>
              </a:spcBef>
            </a:pPr>
            <a:endParaRPr lang="en-US" sz="1690">
              <a:solidFill>
                <a:srgbClr val="1A1817"/>
              </a:solidFill>
              <a:latin typeface="Aileron Light"/>
              <a:ea typeface="Aileron Light"/>
              <a:cs typeface="Aileron Light"/>
              <a:sym typeface="Aileron Light"/>
            </a:endParaRPr>
          </a:p>
        </p:txBody>
      </p:sp>
      <p:sp>
        <p:nvSpPr>
          <p:cNvPr id="19" name="TextBox 19"/>
          <p:cNvSpPr txBox="1"/>
          <p:nvPr/>
        </p:nvSpPr>
        <p:spPr>
          <a:xfrm>
            <a:off x="690502" y="6934200"/>
            <a:ext cx="6942113" cy="1743875"/>
          </a:xfrm>
          <a:prstGeom prst="rect">
            <a:avLst/>
          </a:prstGeom>
        </p:spPr>
        <p:txBody>
          <a:bodyPr lIns="0" tIns="0" rIns="0" bIns="0" rtlCol="0" anchor="t">
            <a:spAutoFit/>
          </a:bodyPr>
          <a:lstStyle/>
          <a:p>
            <a:pPr algn="l">
              <a:lnSpc>
                <a:spcPts val="2273"/>
              </a:lnSpc>
              <a:spcBef>
                <a:spcPct val="0"/>
              </a:spcBef>
            </a:pPr>
            <a:r>
              <a:rPr lang="en-US" sz="1623" dirty="0">
                <a:solidFill>
                  <a:srgbClr val="1A1817"/>
                </a:solidFill>
                <a:latin typeface="Aileron Light"/>
                <a:ea typeface="Aileron Light"/>
                <a:cs typeface="Aileron Light"/>
                <a:sym typeface="Aileron Light"/>
              </a:rPr>
              <a:t>A. Texas School Nurses over 500 in virtual attendance</a:t>
            </a:r>
          </a:p>
          <a:p>
            <a:pPr algn="l">
              <a:lnSpc>
                <a:spcPts val="2273"/>
              </a:lnSpc>
              <a:spcBef>
                <a:spcPct val="0"/>
              </a:spcBef>
            </a:pPr>
            <a:r>
              <a:rPr lang="en-US" sz="1623" dirty="0">
                <a:solidFill>
                  <a:srgbClr val="1A1817"/>
                </a:solidFill>
                <a:latin typeface="Aileron Light"/>
                <a:ea typeface="Aileron Light"/>
                <a:cs typeface="Aileron Light"/>
                <a:sym typeface="Aileron Light"/>
              </a:rPr>
              <a:t>B. Texas Children’s Hospital Sleep Disorders Lab</a:t>
            </a:r>
          </a:p>
          <a:p>
            <a:pPr algn="l">
              <a:lnSpc>
                <a:spcPts val="2273"/>
              </a:lnSpc>
              <a:spcBef>
                <a:spcPct val="0"/>
              </a:spcBef>
            </a:pPr>
            <a:r>
              <a:rPr lang="en-US" sz="1623" dirty="0">
                <a:solidFill>
                  <a:srgbClr val="1A1817"/>
                </a:solidFill>
                <a:latin typeface="Aileron Light"/>
                <a:ea typeface="Aileron Light"/>
                <a:cs typeface="Aileron Light"/>
                <a:sym typeface="Aileron Light"/>
              </a:rPr>
              <a:t>C. Outpatient Pediatric Clinics</a:t>
            </a:r>
          </a:p>
          <a:p>
            <a:pPr algn="l">
              <a:lnSpc>
                <a:spcPts val="2273"/>
              </a:lnSpc>
              <a:spcBef>
                <a:spcPct val="0"/>
              </a:spcBef>
            </a:pPr>
            <a:r>
              <a:rPr lang="en-US" sz="1623" dirty="0">
                <a:solidFill>
                  <a:srgbClr val="1A1817"/>
                </a:solidFill>
                <a:latin typeface="Aileron Light"/>
                <a:ea typeface="Aileron Light"/>
                <a:cs typeface="Aileron Light"/>
                <a:sym typeface="Aileron Light"/>
              </a:rPr>
              <a:t>D. Respiratory Therapists</a:t>
            </a:r>
          </a:p>
          <a:p>
            <a:pPr algn="l">
              <a:lnSpc>
                <a:spcPts val="2273"/>
              </a:lnSpc>
              <a:spcBef>
                <a:spcPct val="0"/>
              </a:spcBef>
            </a:pPr>
            <a:r>
              <a:rPr lang="en-US" sz="1623" dirty="0">
                <a:solidFill>
                  <a:srgbClr val="1A1817"/>
                </a:solidFill>
                <a:latin typeface="Aileron Light"/>
                <a:ea typeface="Aileron Light"/>
                <a:cs typeface="Aileron Light"/>
                <a:sym typeface="Aileron Light"/>
              </a:rPr>
              <a:t>E. Service Coordinators/ Case Managers</a:t>
            </a:r>
          </a:p>
          <a:p>
            <a:pPr algn="l">
              <a:lnSpc>
                <a:spcPts val="2273"/>
              </a:lnSpc>
              <a:spcBef>
                <a:spcPct val="0"/>
              </a:spcBef>
            </a:pPr>
            <a:r>
              <a:rPr lang="en-US" sz="1623" dirty="0">
                <a:solidFill>
                  <a:srgbClr val="1A1817"/>
                </a:solidFill>
                <a:latin typeface="Aileron Light"/>
                <a:ea typeface="Aileron Light"/>
                <a:cs typeface="Aileron Light"/>
                <a:sym typeface="Aileron Light"/>
              </a:rPr>
              <a:t>F. Complex Case &amp; Disease Management</a:t>
            </a:r>
          </a:p>
        </p:txBody>
      </p:sp>
      <p:sp>
        <p:nvSpPr>
          <p:cNvPr id="20" name="Freeform 20"/>
          <p:cNvSpPr/>
          <p:nvPr/>
        </p:nvSpPr>
        <p:spPr>
          <a:xfrm>
            <a:off x="3591891" y="9096369"/>
            <a:ext cx="617070" cy="521677"/>
          </a:xfrm>
          <a:custGeom>
            <a:avLst/>
            <a:gdLst/>
            <a:ahLst/>
            <a:cxnLst/>
            <a:rect l="l" t="t" r="r" b="b"/>
            <a:pathLst>
              <a:path w="617070" h="521677">
                <a:moveTo>
                  <a:pt x="0" y="0"/>
                </a:moveTo>
                <a:lnTo>
                  <a:pt x="617070" y="0"/>
                </a:lnTo>
                <a:lnTo>
                  <a:pt x="617070" y="521677"/>
                </a:lnTo>
                <a:lnTo>
                  <a:pt x="0" y="521677"/>
                </a:lnTo>
                <a:lnTo>
                  <a:pt x="0" y="0"/>
                </a:lnTo>
                <a:close/>
              </a:path>
            </a:pathLst>
          </a:custGeom>
          <a:blipFill>
            <a:blip r:embed="rId7"/>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AutoShape 2"/>
          <p:cNvSpPr/>
          <p:nvPr/>
        </p:nvSpPr>
        <p:spPr>
          <a:xfrm>
            <a:off x="195551" y="8763000"/>
            <a:ext cx="7371948" cy="0"/>
          </a:xfrm>
          <a:prstGeom prst="line">
            <a:avLst/>
          </a:prstGeom>
          <a:ln w="9525" cap="flat">
            <a:solidFill>
              <a:srgbClr val="1A1817"/>
            </a:solidFill>
            <a:prstDash val="solid"/>
            <a:headEnd type="none" w="sm" len="sm"/>
            <a:tailEnd type="none" w="sm" len="sm"/>
          </a:ln>
        </p:spPr>
        <p:txBody>
          <a:bodyPr/>
          <a:lstStyle/>
          <a:p>
            <a:endParaRPr lang="en-US"/>
          </a:p>
        </p:txBody>
      </p:sp>
      <p:grpSp>
        <p:nvGrpSpPr>
          <p:cNvPr id="6" name="Group 6"/>
          <p:cNvGrpSpPr/>
          <p:nvPr/>
        </p:nvGrpSpPr>
        <p:grpSpPr>
          <a:xfrm>
            <a:off x="497423" y="1351470"/>
            <a:ext cx="6834376" cy="619687"/>
            <a:chOff x="0" y="0"/>
            <a:chExt cx="2603572" cy="236071"/>
          </a:xfrm>
        </p:grpSpPr>
        <p:sp>
          <p:nvSpPr>
            <p:cNvPr id="7" name="Freeform 7"/>
            <p:cNvSpPr/>
            <p:nvPr/>
          </p:nvSpPr>
          <p:spPr>
            <a:xfrm>
              <a:off x="0" y="0"/>
              <a:ext cx="2603572" cy="236071"/>
            </a:xfrm>
            <a:custGeom>
              <a:avLst/>
              <a:gdLst/>
              <a:ahLst/>
              <a:cxnLst/>
              <a:rect l="l" t="t" r="r" b="b"/>
              <a:pathLst>
                <a:path w="2603572" h="236071">
                  <a:moveTo>
                    <a:pt x="0" y="0"/>
                  </a:moveTo>
                  <a:lnTo>
                    <a:pt x="2603572" y="0"/>
                  </a:lnTo>
                  <a:lnTo>
                    <a:pt x="2603572" y="236071"/>
                  </a:lnTo>
                  <a:lnTo>
                    <a:pt x="0" y="236071"/>
                  </a:lnTo>
                  <a:close/>
                </a:path>
              </a:pathLst>
            </a:custGeom>
            <a:solidFill>
              <a:srgbClr val="FAFAF6"/>
            </a:solidFill>
            <a:ln w="9525" cap="sq">
              <a:solidFill>
                <a:srgbClr val="1A1817"/>
              </a:solidFill>
              <a:prstDash val="solid"/>
              <a:miter/>
            </a:ln>
          </p:spPr>
          <p:txBody>
            <a:bodyPr/>
            <a:lstStyle/>
            <a:p>
              <a:endParaRPr lang="en-US"/>
            </a:p>
          </p:txBody>
        </p:sp>
        <p:sp>
          <p:nvSpPr>
            <p:cNvPr id="8" name="TextBox 8"/>
            <p:cNvSpPr txBox="1"/>
            <p:nvPr/>
          </p:nvSpPr>
          <p:spPr>
            <a:xfrm>
              <a:off x="0" y="-38100"/>
              <a:ext cx="2603572" cy="274171"/>
            </a:xfrm>
            <a:prstGeom prst="rect">
              <a:avLst/>
            </a:prstGeom>
          </p:spPr>
          <p:txBody>
            <a:bodyPr lIns="47790" tIns="47790" rIns="47790" bIns="47790" rtlCol="0" anchor="ctr"/>
            <a:lstStyle/>
            <a:p>
              <a:pPr algn="ctr">
                <a:lnSpc>
                  <a:spcPts val="2107"/>
                </a:lnSpc>
              </a:pPr>
              <a:endParaRPr/>
            </a:p>
          </p:txBody>
        </p:sp>
      </p:grpSp>
      <p:sp>
        <p:nvSpPr>
          <p:cNvPr id="9" name="TextBox 9"/>
          <p:cNvSpPr txBox="1"/>
          <p:nvPr/>
        </p:nvSpPr>
        <p:spPr>
          <a:xfrm>
            <a:off x="2435130" y="9623459"/>
            <a:ext cx="2555417" cy="153772"/>
          </a:xfrm>
          <a:prstGeom prst="rect">
            <a:avLst/>
          </a:prstGeom>
        </p:spPr>
        <p:txBody>
          <a:bodyPr lIns="0" tIns="0" rIns="0" bIns="0" rtlCol="0" anchor="t">
            <a:spAutoFit/>
          </a:bodyPr>
          <a:lstStyle/>
          <a:p>
            <a:pPr algn="ctr">
              <a:lnSpc>
                <a:spcPts val="1276"/>
              </a:lnSpc>
            </a:pPr>
            <a:r>
              <a:rPr lang="en-US" sz="911" u="sng">
                <a:solidFill>
                  <a:srgbClr val="1A1817"/>
                </a:solidFill>
                <a:latin typeface="Aileron Light"/>
                <a:ea typeface="Aileron Light"/>
                <a:cs typeface="Aileron Light"/>
                <a:sym typeface="Aileron Light"/>
                <a:hlinkClick r:id="rId2" tooltip="http://www.mssanders.com"/>
              </a:rPr>
              <a:t>www.MsSanders.com</a:t>
            </a:r>
          </a:p>
        </p:txBody>
      </p:sp>
      <p:sp>
        <p:nvSpPr>
          <p:cNvPr id="10" name="TextBox 10"/>
          <p:cNvSpPr txBox="1"/>
          <p:nvPr/>
        </p:nvSpPr>
        <p:spPr>
          <a:xfrm>
            <a:off x="1319231" y="568670"/>
            <a:ext cx="5238812" cy="471800"/>
          </a:xfrm>
          <a:prstGeom prst="rect">
            <a:avLst/>
          </a:prstGeom>
        </p:spPr>
        <p:txBody>
          <a:bodyPr lIns="0" tIns="0" rIns="0" bIns="0" rtlCol="0" anchor="t">
            <a:spAutoFit/>
          </a:bodyPr>
          <a:lstStyle/>
          <a:p>
            <a:pPr marL="0" lvl="0" indent="0" algn="ctr">
              <a:lnSpc>
                <a:spcPts val="3574"/>
              </a:lnSpc>
              <a:spcBef>
                <a:spcPct val="0"/>
              </a:spcBef>
            </a:pPr>
            <a:r>
              <a:rPr lang="en-US" sz="3574" b="1" spc="-142">
                <a:solidFill>
                  <a:srgbClr val="1A1817"/>
                </a:solidFill>
                <a:latin typeface="Aileron Bold"/>
                <a:ea typeface="Aileron Bold"/>
                <a:cs typeface="Aileron Bold"/>
                <a:sym typeface="Aileron Bold"/>
              </a:rPr>
              <a:t>HIGHLIGHTS</a:t>
            </a:r>
          </a:p>
        </p:txBody>
      </p:sp>
      <p:sp>
        <p:nvSpPr>
          <p:cNvPr id="13" name="TextBox 13"/>
          <p:cNvSpPr txBox="1"/>
          <p:nvPr/>
        </p:nvSpPr>
        <p:spPr>
          <a:xfrm>
            <a:off x="3124200" y="1497276"/>
            <a:ext cx="2362200" cy="192360"/>
          </a:xfrm>
          <a:prstGeom prst="rect">
            <a:avLst/>
          </a:prstGeom>
        </p:spPr>
        <p:txBody>
          <a:bodyPr wrap="square" lIns="0" tIns="0" rIns="0" bIns="0" rtlCol="0" anchor="t">
            <a:spAutoFit/>
          </a:bodyPr>
          <a:lstStyle/>
          <a:p>
            <a:pPr marL="0" lvl="0" indent="0" algn="r">
              <a:lnSpc>
                <a:spcPts val="1505"/>
              </a:lnSpc>
              <a:spcBef>
                <a:spcPct val="0"/>
              </a:spcBef>
            </a:pPr>
            <a:r>
              <a:rPr lang="en-US" sz="1505" i="1" dirty="0">
                <a:solidFill>
                  <a:srgbClr val="1A1817"/>
                </a:solidFill>
                <a:latin typeface="Aileron Thin Italics"/>
                <a:ea typeface="Aileron Thin Italics"/>
                <a:cs typeface="Aileron Thin Italics"/>
                <a:sym typeface="Aileron Thin Italics"/>
              </a:rPr>
              <a:t>CONT’D</a:t>
            </a:r>
            <a:r>
              <a:rPr lang="en-US" sz="1505" dirty="0">
                <a:solidFill>
                  <a:srgbClr val="1A1817"/>
                </a:solidFill>
                <a:latin typeface="Aileron Thin"/>
                <a:ea typeface="Aileron Thin"/>
                <a:cs typeface="Aileron Thin"/>
                <a:sym typeface="Aileron Thin"/>
              </a:rPr>
              <a:t>.</a:t>
            </a:r>
          </a:p>
        </p:txBody>
      </p:sp>
      <p:sp>
        <p:nvSpPr>
          <p:cNvPr id="14" name="Freeform 14"/>
          <p:cNvSpPr/>
          <p:nvPr/>
        </p:nvSpPr>
        <p:spPr>
          <a:xfrm>
            <a:off x="3445972" y="9042823"/>
            <a:ext cx="580850" cy="491057"/>
          </a:xfrm>
          <a:custGeom>
            <a:avLst/>
            <a:gdLst/>
            <a:ahLst/>
            <a:cxnLst/>
            <a:rect l="l" t="t" r="r" b="b"/>
            <a:pathLst>
              <a:path w="580850" h="491057">
                <a:moveTo>
                  <a:pt x="0" y="0"/>
                </a:moveTo>
                <a:lnTo>
                  <a:pt x="580850" y="0"/>
                </a:lnTo>
                <a:lnTo>
                  <a:pt x="580850" y="491057"/>
                </a:lnTo>
                <a:lnTo>
                  <a:pt x="0" y="491057"/>
                </a:lnTo>
                <a:lnTo>
                  <a:pt x="0" y="0"/>
                </a:lnTo>
                <a:close/>
              </a:path>
            </a:pathLst>
          </a:custGeom>
          <a:blipFill>
            <a:blip r:embed="rId3"/>
            <a:stretch>
              <a:fillRect/>
            </a:stretch>
          </a:blipFill>
        </p:spPr>
        <p:txBody>
          <a:bodyPr/>
          <a:lstStyle/>
          <a:p>
            <a:endParaRPr lang="en-US"/>
          </a:p>
        </p:txBody>
      </p:sp>
      <p:sp>
        <p:nvSpPr>
          <p:cNvPr id="15" name="Freeform 15"/>
          <p:cNvSpPr/>
          <p:nvPr/>
        </p:nvSpPr>
        <p:spPr>
          <a:xfrm>
            <a:off x="173528" y="1229366"/>
            <a:ext cx="3331672" cy="837041"/>
          </a:xfrm>
          <a:custGeom>
            <a:avLst/>
            <a:gdLst/>
            <a:ahLst/>
            <a:cxnLst/>
            <a:rect l="l" t="t" r="r" b="b"/>
            <a:pathLst>
              <a:path w="3331672" h="837041">
                <a:moveTo>
                  <a:pt x="0" y="0"/>
                </a:moveTo>
                <a:lnTo>
                  <a:pt x="3331672" y="0"/>
                </a:lnTo>
                <a:lnTo>
                  <a:pt x="3331672" y="837041"/>
                </a:lnTo>
                <a:lnTo>
                  <a:pt x="0" y="8370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8" name="TextBox 18"/>
          <p:cNvSpPr txBox="1"/>
          <p:nvPr/>
        </p:nvSpPr>
        <p:spPr>
          <a:xfrm>
            <a:off x="361864" y="2194564"/>
            <a:ext cx="7048672" cy="1978746"/>
          </a:xfrm>
          <a:prstGeom prst="rect">
            <a:avLst/>
          </a:prstGeom>
        </p:spPr>
        <p:txBody>
          <a:bodyPr lIns="0" tIns="0" rIns="0" bIns="0" rtlCol="0" anchor="t">
            <a:spAutoFit/>
          </a:bodyPr>
          <a:lstStyle/>
          <a:p>
            <a:pPr algn="l">
              <a:lnSpc>
                <a:spcPts val="1778"/>
              </a:lnSpc>
              <a:spcBef>
                <a:spcPct val="0"/>
              </a:spcBef>
            </a:pPr>
            <a:r>
              <a:rPr lang="en-US" sz="1778" dirty="0">
                <a:solidFill>
                  <a:srgbClr val="1A1817"/>
                </a:solidFill>
                <a:latin typeface="Aileron Thin"/>
                <a:ea typeface="Aileron Thin"/>
                <a:cs typeface="Aileron Thin"/>
                <a:sym typeface="Aileron Thin"/>
              </a:rPr>
              <a:t>I.</a:t>
            </a:r>
            <a:r>
              <a:rPr lang="en-US" sz="1778" b="1" dirty="0">
                <a:solidFill>
                  <a:srgbClr val="1A1817"/>
                </a:solidFill>
                <a:latin typeface="Aileron Bold"/>
                <a:ea typeface="Aileron Bold"/>
                <a:cs typeface="Aileron Bold"/>
                <a:sym typeface="Aileron Bold"/>
              </a:rPr>
              <a:t> Baylor Pediatric Skills Resident Rotation</a:t>
            </a:r>
            <a:r>
              <a:rPr lang="en-US" sz="1778" dirty="0">
                <a:solidFill>
                  <a:srgbClr val="1A1817"/>
                </a:solidFill>
                <a:latin typeface="Aileron Thin"/>
                <a:ea typeface="Aileron Thin"/>
                <a:cs typeface="Aileron Thin"/>
                <a:sym typeface="Aileron Thin"/>
              </a:rPr>
              <a:t> implemented and supported inter-professional learning</a:t>
            </a:r>
          </a:p>
          <a:p>
            <a:pPr algn="l">
              <a:lnSpc>
                <a:spcPts val="1778"/>
              </a:lnSpc>
              <a:spcBef>
                <a:spcPct val="0"/>
              </a:spcBef>
            </a:pPr>
            <a:endParaRPr lang="en-US" sz="1778" dirty="0">
              <a:solidFill>
                <a:srgbClr val="1A1817"/>
              </a:solidFill>
              <a:latin typeface="Aileron Thin"/>
              <a:ea typeface="Aileron Thin"/>
              <a:cs typeface="Aileron Thin"/>
              <a:sym typeface="Aileron Thin"/>
            </a:endParaRPr>
          </a:p>
          <a:p>
            <a:pPr algn="l">
              <a:lnSpc>
                <a:spcPts val="1778"/>
              </a:lnSpc>
              <a:spcBef>
                <a:spcPct val="0"/>
              </a:spcBef>
            </a:pPr>
            <a:r>
              <a:rPr lang="en-US" sz="1778" dirty="0">
                <a:solidFill>
                  <a:srgbClr val="1A1817"/>
                </a:solidFill>
                <a:latin typeface="Aileron Thin"/>
                <a:ea typeface="Aileron Thin"/>
                <a:cs typeface="Aileron Thin"/>
                <a:sym typeface="Aileron Thin"/>
              </a:rPr>
              <a:t>A. Provided comprehensive learning experience in asthma management</a:t>
            </a:r>
          </a:p>
          <a:p>
            <a:pPr algn="l">
              <a:lnSpc>
                <a:spcPts val="1778"/>
              </a:lnSpc>
              <a:spcBef>
                <a:spcPct val="0"/>
              </a:spcBef>
            </a:pPr>
            <a:r>
              <a:rPr lang="en-US" sz="1778" dirty="0">
                <a:solidFill>
                  <a:srgbClr val="1A1817"/>
                </a:solidFill>
                <a:latin typeface="Aileron Thin"/>
                <a:ea typeface="Aileron Thin"/>
                <a:cs typeface="Aileron Thin"/>
                <a:sym typeface="Aileron Thin"/>
              </a:rPr>
              <a:t>B. Taught residents how to provide comprehensive asthma counseling to families </a:t>
            </a:r>
          </a:p>
          <a:p>
            <a:pPr algn="l">
              <a:lnSpc>
                <a:spcPts val="1778"/>
              </a:lnSpc>
              <a:spcBef>
                <a:spcPct val="0"/>
              </a:spcBef>
            </a:pPr>
            <a:r>
              <a:rPr lang="en-US" sz="1778" dirty="0">
                <a:solidFill>
                  <a:srgbClr val="1A1817"/>
                </a:solidFill>
                <a:latin typeface="Aileron Thin"/>
                <a:ea typeface="Aileron Thin"/>
                <a:cs typeface="Aileron Thin"/>
                <a:sym typeface="Aileron Thin"/>
              </a:rPr>
              <a:t>    1. ensured residents could create tailored asthma action plans</a:t>
            </a:r>
          </a:p>
          <a:p>
            <a:pPr algn="l">
              <a:lnSpc>
                <a:spcPts val="1778"/>
              </a:lnSpc>
              <a:spcBef>
                <a:spcPct val="0"/>
              </a:spcBef>
            </a:pPr>
            <a:r>
              <a:rPr lang="en-US" sz="1778" dirty="0">
                <a:solidFill>
                  <a:srgbClr val="1A1817"/>
                </a:solidFill>
                <a:latin typeface="Aileron Thin"/>
                <a:ea typeface="Aileron Thin"/>
                <a:cs typeface="Aileron Thin"/>
                <a:sym typeface="Aileron Thin"/>
              </a:rPr>
              <a:t>    2. proper inhaler techniques and device delivery age- appropriateness    selection</a:t>
            </a:r>
          </a:p>
        </p:txBody>
      </p:sp>
      <p:sp>
        <p:nvSpPr>
          <p:cNvPr id="19" name="TextBox 19"/>
          <p:cNvSpPr txBox="1"/>
          <p:nvPr/>
        </p:nvSpPr>
        <p:spPr>
          <a:xfrm>
            <a:off x="622503" y="1524620"/>
            <a:ext cx="3111297" cy="264178"/>
          </a:xfrm>
          <a:prstGeom prst="rect">
            <a:avLst/>
          </a:prstGeom>
        </p:spPr>
        <p:txBody>
          <a:bodyPr lIns="0" tIns="0" rIns="0" bIns="0" rtlCol="0" anchor="t">
            <a:spAutoFit/>
          </a:bodyPr>
          <a:lstStyle/>
          <a:p>
            <a:pPr algn="ctr">
              <a:lnSpc>
                <a:spcPts val="1946"/>
              </a:lnSpc>
              <a:spcBef>
                <a:spcPct val="0"/>
              </a:spcBef>
            </a:pPr>
            <a:r>
              <a:rPr lang="en-US" sz="1946" b="1" dirty="0">
                <a:solidFill>
                  <a:srgbClr val="1A1817"/>
                </a:solidFill>
                <a:latin typeface="Aileron Bold"/>
                <a:ea typeface="Aileron Bold"/>
                <a:cs typeface="Aileron Bold"/>
                <a:sym typeface="Aileron Bold"/>
              </a:rPr>
              <a:t>Clinical Education</a:t>
            </a:r>
          </a:p>
        </p:txBody>
      </p:sp>
      <p:sp>
        <p:nvSpPr>
          <p:cNvPr id="20" name="TextBox 20"/>
          <p:cNvSpPr txBox="1"/>
          <p:nvPr/>
        </p:nvSpPr>
        <p:spPr>
          <a:xfrm>
            <a:off x="412352" y="5410200"/>
            <a:ext cx="7228940" cy="3078856"/>
          </a:xfrm>
          <a:prstGeom prst="rect">
            <a:avLst/>
          </a:prstGeom>
        </p:spPr>
        <p:txBody>
          <a:bodyPr lIns="0" tIns="0" rIns="0" bIns="0" rtlCol="0" anchor="t">
            <a:spAutoFit/>
          </a:bodyPr>
          <a:lstStyle/>
          <a:p>
            <a:pPr marL="336632" lvl="1" indent="-168316" algn="l">
              <a:lnSpc>
                <a:spcPts val="2182"/>
              </a:lnSpc>
              <a:buFont typeface="Arial"/>
              <a:buChar char="•"/>
            </a:pPr>
            <a:r>
              <a:rPr lang="en-US" sz="1559" dirty="0">
                <a:solidFill>
                  <a:srgbClr val="1A1817"/>
                </a:solidFill>
                <a:latin typeface="Aileron Light"/>
                <a:ea typeface="Aileron Light"/>
                <a:cs typeface="Aileron Light"/>
                <a:sym typeface="Aileron Light"/>
              </a:rPr>
              <a:t>IDEA, 504 , ARD meetings and ADA policy</a:t>
            </a:r>
          </a:p>
          <a:p>
            <a:pPr marL="336632" lvl="1" indent="-168316" algn="l">
              <a:lnSpc>
                <a:spcPts val="2182"/>
              </a:lnSpc>
              <a:buFont typeface="Arial"/>
              <a:buChar char="•"/>
            </a:pPr>
            <a:r>
              <a:rPr lang="en-US" sz="1559" dirty="0">
                <a:solidFill>
                  <a:srgbClr val="1A1817"/>
                </a:solidFill>
                <a:latin typeface="Aileron Light"/>
                <a:ea typeface="Aileron Light"/>
                <a:cs typeface="Aileron Light"/>
                <a:sym typeface="Aileron Light"/>
              </a:rPr>
              <a:t>ECI Services,  and school advocacy</a:t>
            </a:r>
          </a:p>
          <a:p>
            <a:pPr marL="336632" lvl="1" indent="-168316" algn="l">
              <a:lnSpc>
                <a:spcPts val="2182"/>
              </a:lnSpc>
              <a:buFont typeface="Arial"/>
              <a:buChar char="•"/>
            </a:pPr>
            <a:r>
              <a:rPr lang="en-US" sz="1559" dirty="0">
                <a:solidFill>
                  <a:srgbClr val="1A1817"/>
                </a:solidFill>
                <a:latin typeface="Aileron Light"/>
                <a:ea typeface="Aileron Light"/>
                <a:cs typeface="Aileron Light"/>
                <a:sym typeface="Aileron Light"/>
              </a:rPr>
              <a:t>Culturally competent healthcare</a:t>
            </a:r>
          </a:p>
          <a:p>
            <a:pPr marL="336632" lvl="1" indent="-168316" algn="l">
              <a:lnSpc>
                <a:spcPts val="2182"/>
              </a:lnSpc>
              <a:buFont typeface="Arial"/>
              <a:buChar char="•"/>
            </a:pPr>
            <a:r>
              <a:rPr lang="en-US" sz="1559" dirty="0">
                <a:solidFill>
                  <a:srgbClr val="1A1817"/>
                </a:solidFill>
                <a:latin typeface="Aileron Light"/>
                <a:ea typeface="Aileron Light"/>
                <a:cs typeface="Aileron Light"/>
                <a:sym typeface="Aileron Light"/>
              </a:rPr>
              <a:t>Autism- Early detection, Identifying resources, Classroom &amp; Community Supports</a:t>
            </a:r>
          </a:p>
          <a:p>
            <a:pPr marL="336632" lvl="1" indent="-168316" algn="l">
              <a:lnSpc>
                <a:spcPts val="2182"/>
              </a:lnSpc>
              <a:buFont typeface="Arial"/>
              <a:buChar char="•"/>
            </a:pPr>
            <a:r>
              <a:rPr lang="en-US" sz="1559" dirty="0">
                <a:solidFill>
                  <a:srgbClr val="1A1817"/>
                </a:solidFill>
                <a:latin typeface="Aileron Light"/>
                <a:ea typeface="Aileron Light"/>
                <a:cs typeface="Aileron Light"/>
                <a:sym typeface="Aileron Light"/>
              </a:rPr>
              <a:t>Understanding Neurodivergence- ADHD “Wired Differently, </a:t>
            </a:r>
          </a:p>
          <a:p>
            <a:pPr marL="336632" lvl="1" indent="-168316" algn="l">
              <a:lnSpc>
                <a:spcPts val="2182"/>
              </a:lnSpc>
              <a:buFont typeface="Arial"/>
              <a:buChar char="•"/>
            </a:pPr>
            <a:r>
              <a:rPr lang="en-US" sz="1559" dirty="0">
                <a:solidFill>
                  <a:srgbClr val="1A1817"/>
                </a:solidFill>
                <a:latin typeface="Aileron Light"/>
                <a:ea typeface="Aileron Light"/>
                <a:cs typeface="Aileron Light"/>
                <a:sym typeface="Aileron Light"/>
              </a:rPr>
              <a:t>Systems Training for New Hires- Using Patient Navigators, My Chart, EPIC, Healthy Planet Tapestry, SharePoint.</a:t>
            </a:r>
          </a:p>
          <a:p>
            <a:pPr marL="336632" lvl="1" indent="-168316" algn="l">
              <a:lnSpc>
                <a:spcPts val="2182"/>
              </a:lnSpc>
              <a:buFont typeface="Arial"/>
              <a:buChar char="•"/>
            </a:pPr>
            <a:r>
              <a:rPr lang="en-US" sz="1559" dirty="0">
                <a:solidFill>
                  <a:srgbClr val="1A1817"/>
                </a:solidFill>
                <a:latin typeface="Aileron Light"/>
                <a:ea typeface="Aileron Light"/>
                <a:cs typeface="Aileron Light"/>
                <a:sym typeface="Aileron Light"/>
              </a:rPr>
              <a:t>HIPPA mandates, Documentation integrity, and state &amp; federal compliance with Medicaid Managed Care programs- CHIP, </a:t>
            </a:r>
            <a:r>
              <a:rPr lang="en-US" sz="1559" dirty="0" err="1">
                <a:solidFill>
                  <a:srgbClr val="1A1817"/>
                </a:solidFill>
                <a:latin typeface="Aileron Light"/>
                <a:ea typeface="Aileron Light"/>
                <a:cs typeface="Aileron Light"/>
                <a:sym typeface="Aileron Light"/>
              </a:rPr>
              <a:t>STARKids</a:t>
            </a:r>
            <a:r>
              <a:rPr lang="en-US" sz="1559" dirty="0">
                <a:solidFill>
                  <a:srgbClr val="1A1817"/>
                </a:solidFill>
                <a:latin typeface="Aileron Light"/>
                <a:ea typeface="Aileron Light"/>
                <a:cs typeface="Aileron Light"/>
                <a:sym typeface="Aileron Light"/>
              </a:rPr>
              <a:t>, STAR Plus eligibility. Transition Services, MDPC</a:t>
            </a:r>
          </a:p>
          <a:p>
            <a:pPr marL="336632" lvl="1" indent="-168316" algn="l">
              <a:lnSpc>
                <a:spcPts val="2182"/>
              </a:lnSpc>
              <a:buFont typeface="Arial"/>
              <a:buChar char="•"/>
            </a:pPr>
            <a:r>
              <a:rPr lang="en-US" sz="1559" dirty="0">
                <a:solidFill>
                  <a:srgbClr val="1A1817"/>
                </a:solidFill>
                <a:latin typeface="Aileron Light"/>
                <a:ea typeface="Aileron Light"/>
                <a:cs typeface="Aileron Light"/>
                <a:sym typeface="Aileron Light"/>
              </a:rPr>
              <a:t>SMART goal setting - wellness goals and Diabetes Management</a:t>
            </a:r>
          </a:p>
        </p:txBody>
      </p:sp>
      <p:grpSp>
        <p:nvGrpSpPr>
          <p:cNvPr id="22" name="Group 21">
            <a:extLst>
              <a:ext uri="{FF2B5EF4-FFF2-40B4-BE49-F238E27FC236}">
                <a16:creationId xmlns:a16="http://schemas.microsoft.com/office/drawing/2014/main" id="{AB279A78-4F99-D42E-CB4B-D4F07D8E59A3}"/>
              </a:ext>
            </a:extLst>
          </p:cNvPr>
          <p:cNvGrpSpPr/>
          <p:nvPr/>
        </p:nvGrpSpPr>
        <p:grpSpPr>
          <a:xfrm>
            <a:off x="173528" y="4495800"/>
            <a:ext cx="6922095" cy="807006"/>
            <a:chOff x="173528" y="4761449"/>
            <a:chExt cx="6922095" cy="807006"/>
          </a:xfrm>
        </p:grpSpPr>
        <p:grpSp>
          <p:nvGrpSpPr>
            <p:cNvPr id="3" name="Group 3"/>
            <p:cNvGrpSpPr/>
            <p:nvPr/>
          </p:nvGrpSpPr>
          <p:grpSpPr>
            <a:xfrm>
              <a:off x="781650" y="4886719"/>
              <a:ext cx="6313973" cy="605367"/>
              <a:chOff x="0" y="0"/>
              <a:chExt cx="2405323" cy="230616"/>
            </a:xfrm>
          </p:grpSpPr>
          <p:sp>
            <p:nvSpPr>
              <p:cNvPr id="4" name="Freeform 4"/>
              <p:cNvSpPr/>
              <p:nvPr/>
            </p:nvSpPr>
            <p:spPr>
              <a:xfrm>
                <a:off x="0" y="0"/>
                <a:ext cx="2405323" cy="230616"/>
              </a:xfrm>
              <a:custGeom>
                <a:avLst/>
                <a:gdLst/>
                <a:ahLst/>
                <a:cxnLst/>
                <a:rect l="l" t="t" r="r" b="b"/>
                <a:pathLst>
                  <a:path w="2405323" h="230616">
                    <a:moveTo>
                      <a:pt x="0" y="0"/>
                    </a:moveTo>
                    <a:lnTo>
                      <a:pt x="2405323" y="0"/>
                    </a:lnTo>
                    <a:lnTo>
                      <a:pt x="2405323" y="230616"/>
                    </a:lnTo>
                    <a:lnTo>
                      <a:pt x="0" y="230616"/>
                    </a:lnTo>
                    <a:close/>
                  </a:path>
                </a:pathLst>
              </a:custGeom>
              <a:solidFill>
                <a:srgbClr val="FAFAF6"/>
              </a:solidFill>
              <a:ln w="9525" cap="sq">
                <a:solidFill>
                  <a:srgbClr val="1A1817"/>
                </a:solidFill>
                <a:prstDash val="solid"/>
                <a:miter/>
              </a:ln>
            </p:spPr>
            <p:txBody>
              <a:bodyPr/>
              <a:lstStyle/>
              <a:p>
                <a:endParaRPr lang="en-US"/>
              </a:p>
            </p:txBody>
          </p:sp>
          <p:sp>
            <p:nvSpPr>
              <p:cNvPr id="5" name="TextBox 5"/>
              <p:cNvSpPr txBox="1"/>
              <p:nvPr/>
            </p:nvSpPr>
            <p:spPr>
              <a:xfrm>
                <a:off x="0" y="-38100"/>
                <a:ext cx="2405323" cy="268716"/>
              </a:xfrm>
              <a:prstGeom prst="rect">
                <a:avLst/>
              </a:prstGeom>
            </p:spPr>
            <p:txBody>
              <a:bodyPr lIns="47790" tIns="47790" rIns="47790" bIns="47790" rtlCol="0" anchor="ctr"/>
              <a:lstStyle/>
              <a:p>
                <a:pPr algn="ctr">
                  <a:lnSpc>
                    <a:spcPts val="2107"/>
                  </a:lnSpc>
                </a:pPr>
                <a:endParaRPr/>
              </a:p>
            </p:txBody>
          </p:sp>
        </p:grpSp>
        <p:sp>
          <p:nvSpPr>
            <p:cNvPr id="12" name="TextBox 12"/>
            <p:cNvSpPr txBox="1"/>
            <p:nvPr/>
          </p:nvSpPr>
          <p:spPr>
            <a:xfrm>
              <a:off x="2865990" y="5094086"/>
              <a:ext cx="3295163" cy="209682"/>
            </a:xfrm>
            <a:prstGeom prst="rect">
              <a:avLst/>
            </a:prstGeom>
          </p:spPr>
          <p:txBody>
            <a:bodyPr lIns="0" tIns="0" rIns="0" bIns="0" rtlCol="0" anchor="t">
              <a:spAutoFit/>
            </a:bodyPr>
            <a:lstStyle/>
            <a:p>
              <a:pPr marL="0" lvl="0" indent="0" algn="r">
                <a:lnSpc>
                  <a:spcPts val="1505"/>
                </a:lnSpc>
                <a:spcBef>
                  <a:spcPct val="0"/>
                </a:spcBef>
              </a:pPr>
              <a:r>
                <a:rPr lang="en-US" sz="1505" b="1">
                  <a:solidFill>
                    <a:srgbClr val="1A1817"/>
                  </a:solidFill>
                  <a:latin typeface="Aileron Bold"/>
                  <a:ea typeface="Aileron Bold"/>
                  <a:cs typeface="Aileron Bold"/>
                  <a:sym typeface="Aileron Bold"/>
                </a:rPr>
                <a:t>Trainings Facilitated</a:t>
              </a:r>
            </a:p>
          </p:txBody>
        </p:sp>
        <p:sp>
          <p:nvSpPr>
            <p:cNvPr id="21" name="Freeform 15">
              <a:extLst>
                <a:ext uri="{FF2B5EF4-FFF2-40B4-BE49-F238E27FC236}">
                  <a16:creationId xmlns:a16="http://schemas.microsoft.com/office/drawing/2014/main" id="{B436ABE3-3D83-0FEA-7622-5E6675FF1620}"/>
                </a:ext>
              </a:extLst>
            </p:cNvPr>
            <p:cNvSpPr/>
            <p:nvPr/>
          </p:nvSpPr>
          <p:spPr>
            <a:xfrm>
              <a:off x="173528" y="4761449"/>
              <a:ext cx="3331672" cy="807006"/>
            </a:xfrm>
            <a:custGeom>
              <a:avLst/>
              <a:gdLst/>
              <a:ahLst/>
              <a:cxnLst/>
              <a:rect l="l" t="t" r="r" b="b"/>
              <a:pathLst>
                <a:path w="3331672" h="837041">
                  <a:moveTo>
                    <a:pt x="0" y="0"/>
                  </a:moveTo>
                  <a:lnTo>
                    <a:pt x="3331672" y="0"/>
                  </a:lnTo>
                  <a:lnTo>
                    <a:pt x="3331672" y="837041"/>
                  </a:lnTo>
                  <a:lnTo>
                    <a:pt x="0" y="8370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7" name="TextBox 17"/>
            <p:cNvSpPr txBox="1"/>
            <p:nvPr/>
          </p:nvSpPr>
          <p:spPr>
            <a:xfrm>
              <a:off x="488114" y="5017379"/>
              <a:ext cx="2685732" cy="339756"/>
            </a:xfrm>
            <a:prstGeom prst="rect">
              <a:avLst/>
            </a:prstGeom>
          </p:spPr>
          <p:txBody>
            <a:bodyPr lIns="0" tIns="0" rIns="0" bIns="0" rtlCol="0" anchor="t">
              <a:spAutoFit/>
            </a:bodyPr>
            <a:lstStyle/>
            <a:p>
              <a:pPr algn="ctr">
                <a:lnSpc>
                  <a:spcPts val="2798"/>
                </a:lnSpc>
                <a:spcBef>
                  <a:spcPct val="0"/>
                </a:spcBef>
              </a:pPr>
              <a:r>
                <a:rPr lang="en-US" sz="1998" b="1" dirty="0">
                  <a:solidFill>
                    <a:srgbClr val="1A1817"/>
                  </a:solidFill>
                  <a:latin typeface="Aileron Bold"/>
                  <a:ea typeface="Aileron Bold"/>
                  <a:cs typeface="Aileron Bold"/>
                  <a:sym typeface="Aileron Bold"/>
                </a:rPr>
                <a:t>SME </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AutoShape 2"/>
          <p:cNvSpPr/>
          <p:nvPr/>
        </p:nvSpPr>
        <p:spPr>
          <a:xfrm>
            <a:off x="286152" y="8839200"/>
            <a:ext cx="7371948" cy="0"/>
          </a:xfrm>
          <a:prstGeom prst="line">
            <a:avLst/>
          </a:prstGeom>
          <a:ln w="9525" cap="flat">
            <a:solidFill>
              <a:srgbClr val="1A1817"/>
            </a:solidFill>
            <a:prstDash val="solid"/>
            <a:headEnd type="none" w="sm" len="sm"/>
            <a:tailEnd type="none" w="sm" len="sm"/>
          </a:ln>
        </p:spPr>
        <p:txBody>
          <a:bodyPr/>
          <a:lstStyle/>
          <a:p>
            <a:endParaRPr lang="en-US"/>
          </a:p>
        </p:txBody>
      </p:sp>
      <p:grpSp>
        <p:nvGrpSpPr>
          <p:cNvPr id="3" name="Group 3"/>
          <p:cNvGrpSpPr/>
          <p:nvPr/>
        </p:nvGrpSpPr>
        <p:grpSpPr>
          <a:xfrm>
            <a:off x="3200400" y="1283975"/>
            <a:ext cx="4305220" cy="666350"/>
            <a:chOff x="-16147" y="-28575"/>
            <a:chExt cx="1640084" cy="253848"/>
          </a:xfrm>
        </p:grpSpPr>
        <p:sp>
          <p:nvSpPr>
            <p:cNvPr id="4" name="Freeform 4"/>
            <p:cNvSpPr/>
            <p:nvPr/>
          </p:nvSpPr>
          <p:spPr>
            <a:xfrm>
              <a:off x="-16147" y="0"/>
              <a:ext cx="1623937" cy="225273"/>
            </a:xfrm>
            <a:custGeom>
              <a:avLst/>
              <a:gdLst/>
              <a:ahLst/>
              <a:cxnLst/>
              <a:rect l="l" t="t" r="r" b="b"/>
              <a:pathLst>
                <a:path w="1623937" h="225273">
                  <a:moveTo>
                    <a:pt x="0" y="0"/>
                  </a:moveTo>
                  <a:lnTo>
                    <a:pt x="1623937" y="0"/>
                  </a:lnTo>
                  <a:lnTo>
                    <a:pt x="1623937" y="225273"/>
                  </a:lnTo>
                  <a:lnTo>
                    <a:pt x="0" y="225273"/>
                  </a:lnTo>
                  <a:close/>
                </a:path>
              </a:pathLst>
            </a:custGeom>
            <a:solidFill>
              <a:srgbClr val="FAFAF6"/>
            </a:solidFill>
            <a:ln w="9525" cap="sq">
              <a:solidFill>
                <a:srgbClr val="1A1817"/>
              </a:solidFill>
              <a:prstDash val="solid"/>
              <a:miter/>
            </a:ln>
          </p:spPr>
          <p:txBody>
            <a:bodyPr/>
            <a:lstStyle/>
            <a:p>
              <a:endParaRPr lang="en-US"/>
            </a:p>
          </p:txBody>
        </p:sp>
        <p:sp>
          <p:nvSpPr>
            <p:cNvPr id="5" name="TextBox 5"/>
            <p:cNvSpPr txBox="1"/>
            <p:nvPr/>
          </p:nvSpPr>
          <p:spPr>
            <a:xfrm>
              <a:off x="0" y="-28575"/>
              <a:ext cx="1623937" cy="253848"/>
            </a:xfrm>
            <a:prstGeom prst="rect">
              <a:avLst/>
            </a:prstGeom>
          </p:spPr>
          <p:txBody>
            <a:bodyPr lIns="47790" tIns="47790" rIns="47790" bIns="47790" rtlCol="0" anchor="ctr"/>
            <a:lstStyle/>
            <a:p>
              <a:pPr algn="ctr">
                <a:lnSpc>
                  <a:spcPts val="1967"/>
                </a:lnSpc>
              </a:pPr>
              <a:r>
                <a:rPr lang="en-US" sz="1405" dirty="0">
                  <a:solidFill>
                    <a:srgbClr val="1A1817"/>
                  </a:solidFill>
                  <a:latin typeface="Aileron Light"/>
                  <a:ea typeface="Aileron Light"/>
                  <a:cs typeface="Aileron Light"/>
                  <a:sym typeface="Aileron Light"/>
                </a:rPr>
                <a:t>EPIC Live Implementation</a:t>
              </a:r>
            </a:p>
            <a:p>
              <a:pPr algn="ctr">
                <a:lnSpc>
                  <a:spcPts val="1967"/>
                </a:lnSpc>
              </a:pPr>
              <a:r>
                <a:rPr lang="en-US" sz="1405" dirty="0">
                  <a:solidFill>
                    <a:srgbClr val="1A1817"/>
                  </a:solidFill>
                  <a:latin typeface="Aileron Light"/>
                  <a:ea typeface="Aileron Light"/>
                  <a:cs typeface="Aileron Light"/>
                  <a:sym typeface="Aileron Light"/>
                </a:rPr>
                <a:t> and support for Patient Education documents</a:t>
              </a:r>
            </a:p>
          </p:txBody>
        </p:sp>
      </p:grpSp>
      <p:sp>
        <p:nvSpPr>
          <p:cNvPr id="6" name="Freeform 6"/>
          <p:cNvSpPr/>
          <p:nvPr/>
        </p:nvSpPr>
        <p:spPr>
          <a:xfrm>
            <a:off x="3587612" y="9067800"/>
            <a:ext cx="603388" cy="510111"/>
          </a:xfrm>
          <a:custGeom>
            <a:avLst/>
            <a:gdLst/>
            <a:ahLst/>
            <a:cxnLst/>
            <a:rect l="l" t="t" r="r" b="b"/>
            <a:pathLst>
              <a:path w="603388" h="510111">
                <a:moveTo>
                  <a:pt x="0" y="0"/>
                </a:moveTo>
                <a:lnTo>
                  <a:pt x="603388" y="0"/>
                </a:lnTo>
                <a:lnTo>
                  <a:pt x="603388" y="510111"/>
                </a:lnTo>
                <a:lnTo>
                  <a:pt x="0" y="510111"/>
                </a:lnTo>
                <a:lnTo>
                  <a:pt x="0" y="0"/>
                </a:lnTo>
                <a:close/>
              </a:path>
            </a:pathLst>
          </a:custGeom>
          <a:blipFill>
            <a:blip r:embed="rId2"/>
            <a:stretch>
              <a:fillRect/>
            </a:stretch>
          </a:blipFill>
        </p:spPr>
        <p:txBody>
          <a:bodyPr/>
          <a:lstStyle/>
          <a:p>
            <a:endParaRPr lang="en-US"/>
          </a:p>
        </p:txBody>
      </p:sp>
      <p:sp>
        <p:nvSpPr>
          <p:cNvPr id="8" name="Freeform 8"/>
          <p:cNvSpPr/>
          <p:nvPr/>
        </p:nvSpPr>
        <p:spPr>
          <a:xfrm>
            <a:off x="1893636" y="5316682"/>
            <a:ext cx="4340727" cy="3255546"/>
          </a:xfrm>
          <a:custGeom>
            <a:avLst/>
            <a:gdLst/>
            <a:ahLst/>
            <a:cxnLst/>
            <a:rect l="l" t="t" r="r" b="b"/>
            <a:pathLst>
              <a:path w="4340727" h="3255546">
                <a:moveTo>
                  <a:pt x="0" y="0"/>
                </a:moveTo>
                <a:lnTo>
                  <a:pt x="4340728" y="0"/>
                </a:lnTo>
                <a:lnTo>
                  <a:pt x="4340728" y="3255546"/>
                </a:lnTo>
                <a:lnTo>
                  <a:pt x="0" y="3255546"/>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1266794" y="683449"/>
            <a:ext cx="5238812" cy="471800"/>
          </a:xfrm>
          <a:prstGeom prst="rect">
            <a:avLst/>
          </a:prstGeom>
        </p:spPr>
        <p:txBody>
          <a:bodyPr lIns="0" tIns="0" rIns="0" bIns="0" rtlCol="0" anchor="t">
            <a:spAutoFit/>
          </a:bodyPr>
          <a:lstStyle/>
          <a:p>
            <a:pPr marL="0" lvl="0" indent="0" algn="ctr">
              <a:lnSpc>
                <a:spcPts val="3574"/>
              </a:lnSpc>
              <a:spcBef>
                <a:spcPct val="0"/>
              </a:spcBef>
            </a:pPr>
            <a:r>
              <a:rPr lang="en-US" sz="3574" b="1" spc="-142">
                <a:solidFill>
                  <a:srgbClr val="1A1817"/>
                </a:solidFill>
                <a:latin typeface="Aileron Bold"/>
                <a:ea typeface="Aileron Bold"/>
                <a:cs typeface="Aileron Bold"/>
                <a:sym typeface="Aileron Bold"/>
              </a:rPr>
              <a:t>SKILLS AND EXPERTISE</a:t>
            </a:r>
          </a:p>
        </p:txBody>
      </p:sp>
      <p:sp>
        <p:nvSpPr>
          <p:cNvPr id="10" name="TextBox 10"/>
          <p:cNvSpPr txBox="1"/>
          <p:nvPr/>
        </p:nvSpPr>
        <p:spPr>
          <a:xfrm>
            <a:off x="637204" y="2326082"/>
            <a:ext cx="6602866" cy="1240551"/>
          </a:xfrm>
          <a:prstGeom prst="rect">
            <a:avLst/>
          </a:prstGeom>
        </p:spPr>
        <p:txBody>
          <a:bodyPr lIns="0" tIns="0" rIns="0" bIns="0" rtlCol="0" anchor="t">
            <a:spAutoFit/>
          </a:bodyPr>
          <a:lstStyle/>
          <a:p>
            <a:pPr marL="385257" lvl="1" indent="-192628" algn="ctr">
              <a:lnSpc>
                <a:spcPts val="2498"/>
              </a:lnSpc>
              <a:buFont typeface="Arial"/>
              <a:buChar char="•"/>
            </a:pPr>
            <a:r>
              <a:rPr lang="en-US" sz="1784" dirty="0">
                <a:solidFill>
                  <a:srgbClr val="1A1817"/>
                </a:solidFill>
                <a:latin typeface="Aileron"/>
                <a:ea typeface="Aileron"/>
                <a:cs typeface="Aileron"/>
                <a:sym typeface="Aileron"/>
              </a:rPr>
              <a:t>EPIC transition- facilitated EMER transition into electronic format to support system wide implementation of asthma action plans amongst a large integrated hospital delivery system supporting Inpatient and outpatient populations</a:t>
            </a:r>
          </a:p>
        </p:txBody>
      </p:sp>
      <p:sp>
        <p:nvSpPr>
          <p:cNvPr id="12" name="TextBox 12"/>
          <p:cNvSpPr txBox="1"/>
          <p:nvPr/>
        </p:nvSpPr>
        <p:spPr>
          <a:xfrm>
            <a:off x="777240" y="3733268"/>
            <a:ext cx="6719190" cy="1250039"/>
          </a:xfrm>
          <a:prstGeom prst="rect">
            <a:avLst/>
          </a:prstGeom>
        </p:spPr>
        <p:txBody>
          <a:bodyPr lIns="0" tIns="0" rIns="0" bIns="0" rtlCol="0" anchor="t">
            <a:spAutoFit/>
          </a:bodyPr>
          <a:lstStyle/>
          <a:p>
            <a:pPr marL="385569" lvl="1" indent="-192785" algn="l">
              <a:lnSpc>
                <a:spcPts val="2500"/>
              </a:lnSpc>
              <a:buFont typeface="Arial"/>
              <a:buChar char="•"/>
            </a:pPr>
            <a:r>
              <a:rPr lang="en-US" sz="1785" dirty="0">
                <a:solidFill>
                  <a:srgbClr val="1A1817"/>
                </a:solidFill>
                <a:latin typeface="Aileron"/>
                <a:ea typeface="Aileron"/>
                <a:cs typeface="Aileron"/>
                <a:sym typeface="Aileron"/>
              </a:rPr>
              <a:t> Revised and updated patient Education Materials for an integrated hospital delivery system</a:t>
            </a:r>
          </a:p>
          <a:p>
            <a:pPr marL="385569" lvl="1" indent="-192785" algn="l">
              <a:lnSpc>
                <a:spcPts val="2500"/>
              </a:lnSpc>
              <a:buFont typeface="Arial"/>
              <a:buChar char="•"/>
            </a:pPr>
            <a:r>
              <a:rPr lang="en-US" sz="1785" dirty="0">
                <a:solidFill>
                  <a:srgbClr val="1A1817"/>
                </a:solidFill>
                <a:latin typeface="Aileron"/>
                <a:ea typeface="Aileron"/>
                <a:cs typeface="Aileron"/>
                <a:sym typeface="Aileron"/>
              </a:rPr>
              <a:t>Consulted on multiple Asthma Action Plan Updates to support the EPIC Integration</a:t>
            </a:r>
          </a:p>
        </p:txBody>
      </p:sp>
      <p:sp>
        <p:nvSpPr>
          <p:cNvPr id="13" name="TextBox 13"/>
          <p:cNvSpPr txBox="1"/>
          <p:nvPr/>
        </p:nvSpPr>
        <p:spPr>
          <a:xfrm>
            <a:off x="2732595" y="9677400"/>
            <a:ext cx="2308396" cy="156331"/>
          </a:xfrm>
          <a:prstGeom prst="rect">
            <a:avLst/>
          </a:prstGeom>
        </p:spPr>
        <p:txBody>
          <a:bodyPr lIns="0" tIns="0" rIns="0" bIns="0" rtlCol="0" anchor="t">
            <a:spAutoFit/>
          </a:bodyPr>
          <a:lstStyle/>
          <a:p>
            <a:pPr algn="ctr">
              <a:lnSpc>
                <a:spcPts val="1300"/>
              </a:lnSpc>
            </a:pPr>
            <a:r>
              <a:rPr lang="en-US" sz="928" u="sng" dirty="0">
                <a:solidFill>
                  <a:srgbClr val="1A1817"/>
                </a:solidFill>
                <a:latin typeface="Aileron Light"/>
                <a:ea typeface="Aileron Light"/>
                <a:cs typeface="Aileron Light"/>
                <a:sym typeface="Aileron Light"/>
                <a:hlinkClick r:id="rId4" tooltip="http://www.mssanders.com"/>
              </a:rPr>
              <a:t>www.MsSanders.com</a:t>
            </a:r>
          </a:p>
        </p:txBody>
      </p:sp>
      <p:sp>
        <p:nvSpPr>
          <p:cNvPr id="14" name="Freeform 15">
            <a:extLst>
              <a:ext uri="{FF2B5EF4-FFF2-40B4-BE49-F238E27FC236}">
                <a16:creationId xmlns:a16="http://schemas.microsoft.com/office/drawing/2014/main" id="{30316CF1-01E0-6F23-4CDE-5CE2A91AA5E3}"/>
              </a:ext>
            </a:extLst>
          </p:cNvPr>
          <p:cNvSpPr/>
          <p:nvPr/>
        </p:nvSpPr>
        <p:spPr>
          <a:xfrm>
            <a:off x="402128" y="1237454"/>
            <a:ext cx="3331672" cy="807006"/>
          </a:xfrm>
          <a:custGeom>
            <a:avLst/>
            <a:gdLst/>
            <a:ahLst/>
            <a:cxnLst/>
            <a:rect l="l" t="t" r="r" b="b"/>
            <a:pathLst>
              <a:path w="3331672" h="837041">
                <a:moveTo>
                  <a:pt x="0" y="0"/>
                </a:moveTo>
                <a:lnTo>
                  <a:pt x="3331672" y="0"/>
                </a:lnTo>
                <a:lnTo>
                  <a:pt x="3331672" y="837041"/>
                </a:lnTo>
                <a:lnTo>
                  <a:pt x="0" y="837041"/>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1" name="TextBox 11"/>
          <p:cNvSpPr txBox="1"/>
          <p:nvPr/>
        </p:nvSpPr>
        <p:spPr>
          <a:xfrm>
            <a:off x="1048685" y="1311077"/>
            <a:ext cx="2532715" cy="686159"/>
          </a:xfrm>
          <a:prstGeom prst="rect">
            <a:avLst/>
          </a:prstGeom>
        </p:spPr>
        <p:txBody>
          <a:bodyPr lIns="0" tIns="0" rIns="0" bIns="0" rtlCol="0" anchor="t">
            <a:spAutoFit/>
          </a:bodyPr>
          <a:lstStyle/>
          <a:p>
            <a:pPr algn="ctr">
              <a:lnSpc>
                <a:spcPts val="2731"/>
              </a:lnSpc>
            </a:pPr>
            <a:r>
              <a:rPr lang="en-US" sz="1951" b="1" dirty="0">
                <a:solidFill>
                  <a:srgbClr val="1A1817"/>
                </a:solidFill>
                <a:latin typeface="Aileron Bold"/>
                <a:ea typeface="Aileron Bold"/>
                <a:cs typeface="Aileron Bold"/>
                <a:sym typeface="Aileron Bold"/>
              </a:rPr>
              <a:t>Systems Training/</a:t>
            </a:r>
          </a:p>
          <a:p>
            <a:pPr algn="ctr">
              <a:lnSpc>
                <a:spcPts val="2731"/>
              </a:lnSpc>
              <a:spcBef>
                <a:spcPct val="0"/>
              </a:spcBef>
            </a:pPr>
            <a:r>
              <a:rPr lang="en-US" sz="1951" b="1" dirty="0">
                <a:solidFill>
                  <a:srgbClr val="1A1817"/>
                </a:solidFill>
                <a:latin typeface="Aileron Bold"/>
                <a:ea typeface="Aileron Bold"/>
                <a:cs typeface="Aileron Bold"/>
                <a:sym typeface="Aileron Bold"/>
              </a:rPr>
              <a:t> EPIC</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
        <p:cNvGrpSpPr/>
        <p:nvPr/>
      </p:nvGrpSpPr>
      <p:grpSpPr>
        <a:xfrm>
          <a:off x="0" y="0"/>
          <a:ext cx="0" cy="0"/>
          <a:chOff x="0" y="0"/>
          <a:chExt cx="0" cy="0"/>
        </a:xfrm>
      </p:grpSpPr>
      <p:sp>
        <p:nvSpPr>
          <p:cNvPr id="2" name="AutoShape 2"/>
          <p:cNvSpPr/>
          <p:nvPr/>
        </p:nvSpPr>
        <p:spPr>
          <a:xfrm>
            <a:off x="198720" y="501995"/>
            <a:ext cx="7371870" cy="0"/>
          </a:xfrm>
          <a:prstGeom prst="line">
            <a:avLst/>
          </a:prstGeom>
          <a:ln w="9525" cap="flat">
            <a:solidFill>
              <a:srgbClr val="1A1817"/>
            </a:solidFill>
            <a:prstDash val="solid"/>
            <a:headEnd type="none" w="sm" len="sm"/>
            <a:tailEnd type="none" w="sm" len="sm"/>
          </a:ln>
        </p:spPr>
        <p:txBody>
          <a:bodyPr/>
          <a:lstStyle/>
          <a:p>
            <a:endParaRPr lang="en-US"/>
          </a:p>
        </p:txBody>
      </p:sp>
      <p:sp>
        <p:nvSpPr>
          <p:cNvPr id="3" name="Freeform 3"/>
          <p:cNvSpPr/>
          <p:nvPr/>
        </p:nvSpPr>
        <p:spPr>
          <a:xfrm>
            <a:off x="3640559" y="9146212"/>
            <a:ext cx="574099" cy="485349"/>
          </a:xfrm>
          <a:custGeom>
            <a:avLst/>
            <a:gdLst/>
            <a:ahLst/>
            <a:cxnLst/>
            <a:rect l="l" t="t" r="r" b="b"/>
            <a:pathLst>
              <a:path w="574099" h="485349">
                <a:moveTo>
                  <a:pt x="0" y="0"/>
                </a:moveTo>
                <a:lnTo>
                  <a:pt x="574098" y="0"/>
                </a:lnTo>
                <a:lnTo>
                  <a:pt x="574098" y="485349"/>
                </a:lnTo>
                <a:lnTo>
                  <a:pt x="0" y="485349"/>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2431160" y="9673444"/>
            <a:ext cx="2900731" cy="171977"/>
          </a:xfrm>
          <a:prstGeom prst="rect">
            <a:avLst/>
          </a:prstGeom>
        </p:spPr>
        <p:txBody>
          <a:bodyPr lIns="0" tIns="0" rIns="0" bIns="0" rtlCol="0" anchor="t">
            <a:spAutoFit/>
          </a:bodyPr>
          <a:lstStyle/>
          <a:p>
            <a:pPr algn="ctr">
              <a:lnSpc>
                <a:spcPts val="1448"/>
              </a:lnSpc>
            </a:pPr>
            <a:r>
              <a:rPr lang="en-US" sz="1034" u="sng">
                <a:solidFill>
                  <a:srgbClr val="1A1817"/>
                </a:solidFill>
                <a:latin typeface="Aileron Light"/>
                <a:ea typeface="Aileron Light"/>
                <a:cs typeface="Aileron Light"/>
                <a:sym typeface="Aileron Light"/>
                <a:hlinkClick r:id="rId3" tooltip="http://www.mssanders.com"/>
              </a:rPr>
              <a:t>www.MsSanders.com</a:t>
            </a:r>
          </a:p>
        </p:txBody>
      </p:sp>
      <p:sp>
        <p:nvSpPr>
          <p:cNvPr id="5" name="TextBox 5"/>
          <p:cNvSpPr txBox="1"/>
          <p:nvPr/>
        </p:nvSpPr>
        <p:spPr>
          <a:xfrm>
            <a:off x="905093" y="649136"/>
            <a:ext cx="5758306" cy="750259"/>
          </a:xfrm>
          <a:prstGeom prst="rect">
            <a:avLst/>
          </a:prstGeom>
        </p:spPr>
        <p:txBody>
          <a:bodyPr lIns="0" tIns="0" rIns="0" bIns="0" rtlCol="0" anchor="t">
            <a:spAutoFit/>
          </a:bodyPr>
          <a:lstStyle/>
          <a:p>
            <a:pPr marL="0" lvl="0" indent="0" algn="ctr">
              <a:lnSpc>
                <a:spcPts val="2912"/>
              </a:lnSpc>
              <a:spcBef>
                <a:spcPct val="0"/>
              </a:spcBef>
            </a:pPr>
            <a:r>
              <a:rPr lang="en-US" sz="2912" b="1" spc="-116">
                <a:solidFill>
                  <a:srgbClr val="1A1817"/>
                </a:solidFill>
                <a:latin typeface="Aileron Bold"/>
                <a:ea typeface="Aileron Bold"/>
                <a:cs typeface="Aileron Bold"/>
                <a:sym typeface="Aileron Bold"/>
              </a:rPr>
              <a:t>PROFESSIONAL IMPACT STATEMENT</a:t>
            </a:r>
          </a:p>
        </p:txBody>
      </p:sp>
      <p:sp>
        <p:nvSpPr>
          <p:cNvPr id="6" name="TextBox 6"/>
          <p:cNvSpPr txBox="1"/>
          <p:nvPr/>
        </p:nvSpPr>
        <p:spPr>
          <a:xfrm>
            <a:off x="617808" y="1522724"/>
            <a:ext cx="6342509" cy="2471299"/>
          </a:xfrm>
          <a:prstGeom prst="rect">
            <a:avLst/>
          </a:prstGeom>
        </p:spPr>
        <p:txBody>
          <a:bodyPr lIns="0" tIns="0" rIns="0" bIns="0" rtlCol="0" anchor="t">
            <a:spAutoFit/>
          </a:bodyPr>
          <a:lstStyle/>
          <a:p>
            <a:pPr algn="l">
              <a:lnSpc>
                <a:spcPts val="1676"/>
              </a:lnSpc>
              <a:spcBef>
                <a:spcPct val="0"/>
              </a:spcBef>
            </a:pPr>
            <a:r>
              <a:rPr lang="en-US" sz="1676">
                <a:solidFill>
                  <a:srgbClr val="1A1817"/>
                </a:solidFill>
                <a:latin typeface="Proxima Nova"/>
                <a:ea typeface="Proxima Nova"/>
                <a:cs typeface="Proxima Nova"/>
                <a:sym typeface="Proxima Nova"/>
              </a:rPr>
              <a:t>I bring energy, clarity, and enthusiasm to every session, making even complex or routine topics engaging and accessible for all learners. I have a strong understanding of teaching pedagogy, adaptive facilitation and capable of influencing others.</a:t>
            </a:r>
          </a:p>
          <a:p>
            <a:pPr algn="l">
              <a:lnSpc>
                <a:spcPts val="1676"/>
              </a:lnSpc>
              <a:spcBef>
                <a:spcPct val="0"/>
              </a:spcBef>
            </a:pPr>
            <a:endParaRPr lang="en-US" sz="1676">
              <a:solidFill>
                <a:srgbClr val="1A1817"/>
              </a:solidFill>
              <a:latin typeface="Proxima Nova"/>
              <a:ea typeface="Proxima Nova"/>
              <a:cs typeface="Proxima Nova"/>
              <a:sym typeface="Proxima Nova"/>
            </a:endParaRPr>
          </a:p>
          <a:p>
            <a:pPr algn="l">
              <a:lnSpc>
                <a:spcPts val="1676"/>
              </a:lnSpc>
              <a:spcBef>
                <a:spcPct val="0"/>
              </a:spcBef>
            </a:pPr>
            <a:r>
              <a:rPr lang="en-US" sz="1676">
                <a:solidFill>
                  <a:srgbClr val="1A1817"/>
                </a:solidFill>
                <a:latin typeface="Proxima Nova"/>
                <a:ea typeface="Proxima Nova"/>
                <a:cs typeface="Proxima Nova"/>
                <a:sym typeface="Proxima Nova"/>
              </a:rPr>
              <a:t>I specialize in designing and delivering impactful training—both in-person and virtual—that equips professionals with practical tools for success. Known for my ability to build rapport across diverse populations and teams, I’m passionate about translating complex medical concepts into clear, actionable guidance that drives results!</a:t>
            </a:r>
          </a:p>
          <a:p>
            <a:pPr algn="l">
              <a:lnSpc>
                <a:spcPts val="1676"/>
              </a:lnSpc>
              <a:spcBef>
                <a:spcPct val="0"/>
              </a:spcBef>
            </a:pPr>
            <a:endParaRPr lang="en-US" sz="1676">
              <a:solidFill>
                <a:srgbClr val="1A1817"/>
              </a:solidFill>
              <a:latin typeface="Proxima Nova"/>
              <a:ea typeface="Proxima Nova"/>
              <a:cs typeface="Proxima Nova"/>
              <a:sym typeface="Proxima Nova"/>
            </a:endParaRPr>
          </a:p>
          <a:p>
            <a:pPr algn="l">
              <a:lnSpc>
                <a:spcPts val="1676"/>
              </a:lnSpc>
              <a:spcBef>
                <a:spcPct val="0"/>
              </a:spcBef>
            </a:pPr>
            <a:endParaRPr lang="en-US" sz="1676">
              <a:solidFill>
                <a:srgbClr val="1A1817"/>
              </a:solidFill>
              <a:latin typeface="Proxima Nova"/>
              <a:ea typeface="Proxima Nova"/>
              <a:cs typeface="Proxima Nova"/>
              <a:sym typeface="Proxima Nova"/>
            </a:endParaRPr>
          </a:p>
        </p:txBody>
      </p:sp>
      <p:sp>
        <p:nvSpPr>
          <p:cNvPr id="7" name="TextBox 7"/>
          <p:cNvSpPr txBox="1"/>
          <p:nvPr/>
        </p:nvSpPr>
        <p:spPr>
          <a:xfrm>
            <a:off x="467687" y="5950054"/>
            <a:ext cx="7304713" cy="628536"/>
          </a:xfrm>
          <a:prstGeom prst="rect">
            <a:avLst/>
          </a:prstGeom>
        </p:spPr>
        <p:txBody>
          <a:bodyPr lIns="0" tIns="0" rIns="0" bIns="0" rtlCol="0" anchor="t">
            <a:spAutoFit/>
          </a:bodyPr>
          <a:lstStyle/>
          <a:p>
            <a:pPr algn="ctr">
              <a:lnSpc>
                <a:spcPts val="1142"/>
              </a:lnSpc>
              <a:spcBef>
                <a:spcPct val="0"/>
              </a:spcBef>
            </a:pPr>
            <a:r>
              <a:rPr lang="en-US" sz="816">
                <a:solidFill>
                  <a:srgbClr val="1A1817"/>
                </a:solidFill>
                <a:latin typeface="Aileron"/>
                <a:ea typeface="Aileron"/>
                <a:cs typeface="Aileron"/>
                <a:sym typeface="Aileron"/>
              </a:rPr>
              <a:t>SKILLS:</a:t>
            </a:r>
          </a:p>
          <a:p>
            <a:pPr algn="ctr">
              <a:lnSpc>
                <a:spcPts val="1455"/>
              </a:lnSpc>
              <a:spcBef>
                <a:spcPct val="0"/>
              </a:spcBef>
            </a:pPr>
            <a:r>
              <a:rPr lang="en-US" sz="1039">
                <a:solidFill>
                  <a:srgbClr val="1A1817"/>
                </a:solidFill>
                <a:latin typeface="Aileron Light"/>
                <a:ea typeface="Aileron Light"/>
                <a:cs typeface="Aileron Light"/>
                <a:sym typeface="Aileron Light"/>
              </a:rPr>
              <a:t>Adaptive Facilitation, Training , Instructional design, LMS, motivational interviewing, Learning &amp; Development needs analysis, chronic disease management, Onboarding, Program Development, Rx Compliancy Training/ Injectable Therapies</a:t>
            </a:r>
          </a:p>
          <a:p>
            <a:pPr algn="ctr">
              <a:lnSpc>
                <a:spcPts val="986"/>
              </a:lnSpc>
              <a:spcBef>
                <a:spcPct val="0"/>
              </a:spcBef>
            </a:pPr>
            <a:endParaRPr lang="en-US" sz="1039">
              <a:solidFill>
                <a:srgbClr val="1A1817"/>
              </a:solidFill>
              <a:latin typeface="Aileron Light"/>
              <a:ea typeface="Aileron Light"/>
              <a:cs typeface="Aileron Light"/>
              <a:sym typeface="Aileron Light"/>
            </a:endParaRPr>
          </a:p>
        </p:txBody>
      </p:sp>
      <p:sp>
        <p:nvSpPr>
          <p:cNvPr id="8" name="TextBox 8"/>
          <p:cNvSpPr txBox="1"/>
          <p:nvPr/>
        </p:nvSpPr>
        <p:spPr>
          <a:xfrm>
            <a:off x="4319889" y="8382000"/>
            <a:ext cx="2962426" cy="637936"/>
          </a:xfrm>
          <a:prstGeom prst="rect">
            <a:avLst/>
          </a:prstGeom>
        </p:spPr>
        <p:txBody>
          <a:bodyPr lIns="0" tIns="0" rIns="0" bIns="0" rtlCol="0" anchor="t">
            <a:spAutoFit/>
          </a:bodyPr>
          <a:lstStyle/>
          <a:p>
            <a:pPr algn="ctr">
              <a:lnSpc>
                <a:spcPts val="2593"/>
              </a:lnSpc>
              <a:spcBef>
                <a:spcPct val="0"/>
              </a:spcBef>
            </a:pPr>
            <a:r>
              <a:rPr lang="en-US" dirty="0">
                <a:solidFill>
                  <a:srgbClr val="1A1817"/>
                </a:solidFill>
                <a:latin typeface="Aileron Light"/>
                <a:ea typeface="Aileron Light"/>
                <a:cs typeface="Aileron Light"/>
                <a:sym typeface="Aileron Light"/>
              </a:rPr>
              <a:t>Persistent, Persuasive, Patient</a:t>
            </a:r>
          </a:p>
          <a:p>
            <a:pPr algn="ctr">
              <a:lnSpc>
                <a:spcPts val="2593"/>
              </a:lnSpc>
              <a:spcBef>
                <a:spcPct val="0"/>
              </a:spcBef>
            </a:pPr>
            <a:r>
              <a:rPr lang="en-US" dirty="0">
                <a:solidFill>
                  <a:srgbClr val="1A1817"/>
                </a:solidFill>
                <a:latin typeface="Aileron Light"/>
                <a:ea typeface="Aileron Light"/>
                <a:cs typeface="Aileron Light"/>
                <a:sym typeface="Aileron Light"/>
              </a:rPr>
              <a:t>Personable &amp; Patient Centric</a:t>
            </a:r>
          </a:p>
        </p:txBody>
      </p:sp>
      <p:sp>
        <p:nvSpPr>
          <p:cNvPr id="9" name="TextBox 9"/>
          <p:cNvSpPr txBox="1"/>
          <p:nvPr/>
        </p:nvSpPr>
        <p:spPr>
          <a:xfrm>
            <a:off x="777240" y="6740695"/>
            <a:ext cx="6505075" cy="1857949"/>
          </a:xfrm>
          <a:prstGeom prst="rect">
            <a:avLst/>
          </a:prstGeom>
        </p:spPr>
        <p:txBody>
          <a:bodyPr lIns="0" tIns="0" rIns="0" bIns="0" rtlCol="0" anchor="t">
            <a:spAutoFit/>
          </a:bodyPr>
          <a:lstStyle/>
          <a:p>
            <a:pPr algn="ctr">
              <a:lnSpc>
                <a:spcPts val="1836"/>
              </a:lnSpc>
              <a:spcBef>
                <a:spcPct val="0"/>
              </a:spcBef>
            </a:pPr>
            <a:r>
              <a:rPr lang="en-US" sz="1311" dirty="0">
                <a:solidFill>
                  <a:srgbClr val="1A1817"/>
                </a:solidFill>
                <a:latin typeface="Aileron Light"/>
                <a:ea typeface="Aileron Light"/>
                <a:cs typeface="Aileron Light"/>
                <a:sym typeface="Aileron Light"/>
              </a:rPr>
              <a:t>Healthcare Expertise</a:t>
            </a:r>
          </a:p>
          <a:p>
            <a:pPr algn="ctr">
              <a:lnSpc>
                <a:spcPts val="1836"/>
              </a:lnSpc>
              <a:spcBef>
                <a:spcPct val="0"/>
              </a:spcBef>
            </a:pPr>
            <a:endParaRPr lang="en-US" sz="1311" dirty="0">
              <a:solidFill>
                <a:srgbClr val="1A1817"/>
              </a:solidFill>
              <a:latin typeface="Aileron Light"/>
              <a:ea typeface="Aileron Light"/>
              <a:cs typeface="Aileron Light"/>
              <a:sym typeface="Aileron Light"/>
            </a:endParaRPr>
          </a:p>
          <a:p>
            <a:pPr marL="283186" lvl="1" indent="-141593" algn="l">
              <a:lnSpc>
                <a:spcPts val="1836"/>
              </a:lnSpc>
              <a:spcBef>
                <a:spcPct val="0"/>
              </a:spcBef>
              <a:buFont typeface="Arial"/>
              <a:buChar char="•"/>
            </a:pPr>
            <a:r>
              <a:rPr lang="en-US" sz="1311" dirty="0">
                <a:solidFill>
                  <a:srgbClr val="1A1817"/>
                </a:solidFill>
                <a:latin typeface="Aileron Light"/>
                <a:ea typeface="Aileron Light"/>
                <a:cs typeface="Aileron Light"/>
                <a:sym typeface="Aileron Light"/>
              </a:rPr>
              <a:t>Navigating complex systems (e.g., Medicaid, Managed Care Organizations, chronic disease programs)</a:t>
            </a:r>
          </a:p>
          <a:p>
            <a:pPr marL="283186" lvl="1" indent="-141593" algn="l">
              <a:lnSpc>
                <a:spcPts val="1836"/>
              </a:lnSpc>
              <a:spcBef>
                <a:spcPct val="0"/>
              </a:spcBef>
              <a:buFont typeface="Arial"/>
              <a:buChar char="•"/>
            </a:pPr>
            <a:r>
              <a:rPr lang="en-US" sz="1311" dirty="0">
                <a:solidFill>
                  <a:srgbClr val="1A1817"/>
                </a:solidFill>
                <a:latin typeface="Aileron Light"/>
                <a:ea typeface="Aileron Light"/>
                <a:cs typeface="Aileron Light"/>
                <a:sym typeface="Aileron Light"/>
              </a:rPr>
              <a:t>Strong Understanding regulatory frameworks and workflows</a:t>
            </a:r>
          </a:p>
          <a:p>
            <a:pPr marL="283186" lvl="1" indent="-141593" algn="l">
              <a:lnSpc>
                <a:spcPts val="1836"/>
              </a:lnSpc>
              <a:spcBef>
                <a:spcPct val="0"/>
              </a:spcBef>
              <a:buFont typeface="Arial"/>
              <a:buChar char="•"/>
            </a:pPr>
            <a:r>
              <a:rPr lang="en-US" sz="1311" dirty="0">
                <a:solidFill>
                  <a:srgbClr val="1A1817"/>
                </a:solidFill>
                <a:latin typeface="Aileron Light"/>
                <a:ea typeface="Aileron Light"/>
                <a:cs typeface="Aileron Light"/>
                <a:sym typeface="Aileron Light"/>
              </a:rPr>
              <a:t>Championed the development, marketing, and launch of programs to meet emerging patient and compliance needs</a:t>
            </a:r>
          </a:p>
          <a:p>
            <a:pPr algn="l">
              <a:lnSpc>
                <a:spcPts val="1836"/>
              </a:lnSpc>
              <a:spcBef>
                <a:spcPct val="0"/>
              </a:spcBef>
            </a:pPr>
            <a:endParaRPr lang="en-US" sz="1311" dirty="0">
              <a:solidFill>
                <a:srgbClr val="1A1817"/>
              </a:solidFill>
              <a:latin typeface="Aileron Light"/>
              <a:ea typeface="Aileron Light"/>
              <a:cs typeface="Aileron Light"/>
              <a:sym typeface="Aileron Light"/>
            </a:endParaRPr>
          </a:p>
        </p:txBody>
      </p:sp>
      <p:grpSp>
        <p:nvGrpSpPr>
          <p:cNvPr id="10" name="Group 10"/>
          <p:cNvGrpSpPr/>
          <p:nvPr/>
        </p:nvGrpSpPr>
        <p:grpSpPr>
          <a:xfrm>
            <a:off x="1026046" y="4150369"/>
            <a:ext cx="6377222" cy="1566024"/>
            <a:chOff x="0" y="0"/>
            <a:chExt cx="1466612" cy="360149"/>
          </a:xfrm>
        </p:grpSpPr>
        <p:sp>
          <p:nvSpPr>
            <p:cNvPr id="11" name="Freeform 11"/>
            <p:cNvSpPr/>
            <p:nvPr/>
          </p:nvSpPr>
          <p:spPr>
            <a:xfrm>
              <a:off x="0" y="0"/>
              <a:ext cx="1466612" cy="360149"/>
            </a:xfrm>
            <a:custGeom>
              <a:avLst/>
              <a:gdLst/>
              <a:ahLst/>
              <a:cxnLst/>
              <a:rect l="l" t="t" r="r" b="b"/>
              <a:pathLst>
                <a:path w="1466612" h="360149">
                  <a:moveTo>
                    <a:pt x="0" y="0"/>
                  </a:moveTo>
                  <a:lnTo>
                    <a:pt x="1263412" y="0"/>
                  </a:lnTo>
                  <a:lnTo>
                    <a:pt x="1466612" y="180074"/>
                  </a:lnTo>
                  <a:lnTo>
                    <a:pt x="1263412" y="360149"/>
                  </a:lnTo>
                  <a:lnTo>
                    <a:pt x="0" y="360149"/>
                  </a:lnTo>
                  <a:lnTo>
                    <a:pt x="203200" y="180074"/>
                  </a:lnTo>
                  <a:lnTo>
                    <a:pt x="0" y="0"/>
                  </a:lnTo>
                  <a:close/>
                </a:path>
              </a:pathLst>
            </a:custGeom>
            <a:solidFill>
              <a:srgbClr val="000000"/>
            </a:solidFill>
          </p:spPr>
          <p:txBody>
            <a:bodyPr/>
            <a:lstStyle/>
            <a:p>
              <a:endParaRPr lang="en-US"/>
            </a:p>
          </p:txBody>
        </p:sp>
        <p:sp>
          <p:nvSpPr>
            <p:cNvPr id="12" name="TextBox 12"/>
            <p:cNvSpPr txBox="1"/>
            <p:nvPr/>
          </p:nvSpPr>
          <p:spPr>
            <a:xfrm>
              <a:off x="177800" y="-19050"/>
              <a:ext cx="1212612" cy="379199"/>
            </a:xfrm>
            <a:prstGeom prst="rect">
              <a:avLst/>
            </a:prstGeom>
          </p:spPr>
          <p:txBody>
            <a:bodyPr lIns="50800" tIns="50800" rIns="50800" bIns="50800" rtlCol="0" anchor="ctr"/>
            <a:lstStyle/>
            <a:p>
              <a:pPr algn="ctr">
                <a:lnSpc>
                  <a:spcPts val="1448"/>
                </a:lnSpc>
              </a:pPr>
              <a:endParaRPr/>
            </a:p>
          </p:txBody>
        </p:sp>
      </p:grpSp>
      <p:sp>
        <p:nvSpPr>
          <p:cNvPr id="13" name="TextBox 13"/>
          <p:cNvSpPr txBox="1"/>
          <p:nvPr/>
        </p:nvSpPr>
        <p:spPr>
          <a:xfrm>
            <a:off x="1768850" y="4372893"/>
            <a:ext cx="5012950" cy="1142948"/>
          </a:xfrm>
          <a:prstGeom prst="rect">
            <a:avLst/>
          </a:prstGeom>
        </p:spPr>
        <p:txBody>
          <a:bodyPr lIns="0" tIns="0" rIns="0" bIns="0" rtlCol="0" anchor="t">
            <a:spAutoFit/>
          </a:bodyPr>
          <a:lstStyle/>
          <a:p>
            <a:pPr algn="ctr">
              <a:lnSpc>
                <a:spcPts val="1824"/>
              </a:lnSpc>
              <a:spcBef>
                <a:spcPct val="0"/>
              </a:spcBef>
            </a:pPr>
            <a:r>
              <a:rPr lang="en-US" sz="1303" dirty="0">
                <a:solidFill>
                  <a:srgbClr val="FFFFFF"/>
                </a:solidFill>
                <a:latin typeface="Aileron Light"/>
                <a:ea typeface="Aileron Light"/>
                <a:cs typeface="Aileron Light"/>
                <a:sym typeface="Aileron Light"/>
              </a:rPr>
              <a:t> I have the uncanny ability to connect with even the most resistant of clients and facilitate understanding which prompts desired behavior changes.</a:t>
            </a:r>
          </a:p>
          <a:p>
            <a:pPr algn="ctr">
              <a:lnSpc>
                <a:spcPts val="1824"/>
              </a:lnSpc>
              <a:spcBef>
                <a:spcPct val="0"/>
              </a:spcBef>
            </a:pPr>
            <a:r>
              <a:rPr lang="en-US" sz="1303" dirty="0">
                <a:solidFill>
                  <a:srgbClr val="FFFFFF"/>
                </a:solidFill>
                <a:latin typeface="Aileron Light"/>
                <a:ea typeface="Aileron Light"/>
                <a:cs typeface="Aileron Light"/>
                <a:sym typeface="Aileron Light"/>
              </a:rPr>
              <a:t>Strong Motivational Interviewing skills and use of effective persuasion… </a:t>
            </a:r>
          </a:p>
          <a:p>
            <a:pPr algn="ctr">
              <a:lnSpc>
                <a:spcPts val="1824"/>
              </a:lnSpc>
              <a:spcBef>
                <a:spcPct val="0"/>
              </a:spcBef>
            </a:pPr>
            <a:endParaRPr lang="en-US" sz="1303" dirty="0">
              <a:solidFill>
                <a:srgbClr val="FFFFFF"/>
              </a:solidFill>
              <a:latin typeface="Aileron Light"/>
              <a:ea typeface="Aileron Light"/>
              <a:cs typeface="Aileron Light"/>
              <a:sym typeface="Aileron Ligh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6"/>
        </a:solidFill>
        <a:effectLst/>
      </p:bgPr>
    </p:bg>
    <p:spTree>
      <p:nvGrpSpPr>
        <p:cNvPr id="1" name=""/>
        <p:cNvGrpSpPr/>
        <p:nvPr/>
      </p:nvGrpSpPr>
      <p:grpSpPr>
        <a:xfrm>
          <a:off x="0" y="0"/>
          <a:ext cx="0" cy="0"/>
          <a:chOff x="0" y="0"/>
          <a:chExt cx="0" cy="0"/>
        </a:xfrm>
      </p:grpSpPr>
      <p:sp>
        <p:nvSpPr>
          <p:cNvPr id="10" name="Freeform 106">
            <a:hlinkClick r:id="rId2"/>
            <a:extLst>
              <a:ext uri="{FF2B5EF4-FFF2-40B4-BE49-F238E27FC236}">
                <a16:creationId xmlns:a16="http://schemas.microsoft.com/office/drawing/2014/main" id="{818C687A-C49B-8EAD-4EFB-71B5DD56C404}"/>
              </a:ext>
            </a:extLst>
          </p:cNvPr>
          <p:cNvSpPr/>
          <p:nvPr/>
        </p:nvSpPr>
        <p:spPr>
          <a:xfrm>
            <a:off x="-4435" y="1207"/>
            <a:ext cx="7769387" cy="10057194"/>
          </a:xfrm>
          <a:custGeom>
            <a:avLst/>
            <a:gdLst/>
            <a:ahLst/>
            <a:cxnLst/>
            <a:rect l="0" t="0" r="0" b="0"/>
            <a:pathLst>
              <a:path w="7763256" h="10049257">
                <a:moveTo>
                  <a:pt x="0" y="10049257"/>
                </a:moveTo>
                <a:lnTo>
                  <a:pt x="7763256" y="10049257"/>
                </a:lnTo>
                <a:lnTo>
                  <a:pt x="7763256" y="0"/>
                </a:lnTo>
                <a:lnTo>
                  <a:pt x="0" y="0"/>
                </a:lnTo>
                <a:lnTo>
                  <a:pt x="0" y="10049257"/>
                </a:lnTo>
                <a:close/>
              </a:path>
            </a:pathLst>
          </a:custGeom>
          <a:solidFill>
            <a:srgbClr val="F3F1EB">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1" dirty="0"/>
          </a:p>
        </p:txBody>
      </p:sp>
      <p:sp>
        <p:nvSpPr>
          <p:cNvPr id="2" name="AutoShape 2"/>
          <p:cNvSpPr/>
          <p:nvPr/>
        </p:nvSpPr>
        <p:spPr>
          <a:xfrm>
            <a:off x="200265" y="3880540"/>
            <a:ext cx="7371870" cy="0"/>
          </a:xfrm>
          <a:prstGeom prst="line">
            <a:avLst/>
          </a:prstGeom>
          <a:ln w="9525" cap="flat">
            <a:solidFill>
              <a:srgbClr val="1A1817"/>
            </a:solidFill>
            <a:prstDash val="solid"/>
            <a:headEnd type="none" w="sm" len="sm"/>
            <a:tailEnd type="none" w="sm" len="sm"/>
          </a:ln>
        </p:spPr>
        <p:txBody>
          <a:bodyPr/>
          <a:lstStyle/>
          <a:p>
            <a:endParaRPr lang="en-US"/>
          </a:p>
        </p:txBody>
      </p:sp>
      <p:sp>
        <p:nvSpPr>
          <p:cNvPr id="3" name="Freeform 3"/>
          <p:cNvSpPr/>
          <p:nvPr/>
        </p:nvSpPr>
        <p:spPr>
          <a:xfrm>
            <a:off x="4107645" y="1342380"/>
            <a:ext cx="3278775" cy="2413408"/>
          </a:xfrm>
          <a:custGeom>
            <a:avLst/>
            <a:gdLst/>
            <a:ahLst/>
            <a:cxnLst/>
            <a:rect l="l" t="t" r="r" b="b"/>
            <a:pathLst>
              <a:path w="3278775" h="2413408">
                <a:moveTo>
                  <a:pt x="0" y="0"/>
                </a:moveTo>
                <a:lnTo>
                  <a:pt x="3278775" y="0"/>
                </a:lnTo>
                <a:lnTo>
                  <a:pt x="3278775" y="2413407"/>
                </a:lnTo>
                <a:lnTo>
                  <a:pt x="0" y="2413407"/>
                </a:lnTo>
                <a:lnTo>
                  <a:pt x="0" y="0"/>
                </a:lnTo>
                <a:close/>
              </a:path>
            </a:pathLst>
          </a:custGeom>
          <a:blipFill>
            <a:blip r:embed="rId3"/>
            <a:stretch>
              <a:fillRect l="-15168" t="-26483" r="-24569"/>
            </a:stretch>
          </a:blipFill>
        </p:spPr>
        <p:txBody>
          <a:bodyPr/>
          <a:lstStyle/>
          <a:p>
            <a:endParaRPr lang="en-US"/>
          </a:p>
        </p:txBody>
      </p:sp>
      <p:sp>
        <p:nvSpPr>
          <p:cNvPr id="4" name="Freeform 4"/>
          <p:cNvSpPr/>
          <p:nvPr/>
        </p:nvSpPr>
        <p:spPr>
          <a:xfrm>
            <a:off x="3581400" y="9067800"/>
            <a:ext cx="656810" cy="555274"/>
          </a:xfrm>
          <a:custGeom>
            <a:avLst/>
            <a:gdLst/>
            <a:ahLst/>
            <a:cxnLst/>
            <a:rect l="l" t="t" r="r" b="b"/>
            <a:pathLst>
              <a:path w="656810" h="555274">
                <a:moveTo>
                  <a:pt x="0" y="0"/>
                </a:moveTo>
                <a:lnTo>
                  <a:pt x="656810" y="0"/>
                </a:lnTo>
                <a:lnTo>
                  <a:pt x="656810" y="555274"/>
                </a:lnTo>
                <a:lnTo>
                  <a:pt x="0" y="555274"/>
                </a:lnTo>
                <a:lnTo>
                  <a:pt x="0" y="0"/>
                </a:lnTo>
                <a:close/>
              </a:path>
            </a:pathLst>
          </a:custGeom>
          <a:blipFill>
            <a:blip r:embed="rId4"/>
            <a:stretch>
              <a:fillRect/>
            </a:stretch>
          </a:blipFill>
        </p:spPr>
        <p:txBody>
          <a:bodyPr/>
          <a:lstStyle/>
          <a:p>
            <a:endParaRPr lang="en-US"/>
          </a:p>
        </p:txBody>
      </p:sp>
      <p:sp>
        <p:nvSpPr>
          <p:cNvPr id="5" name="Freeform 5"/>
          <p:cNvSpPr/>
          <p:nvPr/>
        </p:nvSpPr>
        <p:spPr>
          <a:xfrm>
            <a:off x="219107" y="5537012"/>
            <a:ext cx="7553293" cy="3377199"/>
          </a:xfrm>
          <a:custGeom>
            <a:avLst/>
            <a:gdLst/>
            <a:ahLst/>
            <a:cxnLst/>
            <a:rect l="l" t="t" r="r" b="b"/>
            <a:pathLst>
              <a:path w="7553293" h="3377199">
                <a:moveTo>
                  <a:pt x="0" y="0"/>
                </a:moveTo>
                <a:lnTo>
                  <a:pt x="7553293" y="0"/>
                </a:lnTo>
                <a:lnTo>
                  <a:pt x="7553293" y="3377200"/>
                </a:lnTo>
                <a:lnTo>
                  <a:pt x="0" y="3377200"/>
                </a:lnTo>
                <a:lnTo>
                  <a:pt x="0" y="0"/>
                </a:lnTo>
                <a:close/>
              </a:path>
            </a:pathLst>
          </a:custGeom>
          <a:blipFill>
            <a:blip r:embed="rId5"/>
            <a:stretch>
              <a:fillRect l="-6374" t="-313" r="-524"/>
            </a:stretch>
          </a:blipFill>
        </p:spPr>
        <p:txBody>
          <a:bodyPr/>
          <a:lstStyle/>
          <a:p>
            <a:endParaRPr lang="en-US"/>
          </a:p>
        </p:txBody>
      </p:sp>
      <p:sp>
        <p:nvSpPr>
          <p:cNvPr id="6" name="TextBox 6"/>
          <p:cNvSpPr txBox="1"/>
          <p:nvPr/>
        </p:nvSpPr>
        <p:spPr>
          <a:xfrm>
            <a:off x="2431160" y="9673444"/>
            <a:ext cx="2900731" cy="171977"/>
          </a:xfrm>
          <a:prstGeom prst="rect">
            <a:avLst/>
          </a:prstGeom>
        </p:spPr>
        <p:txBody>
          <a:bodyPr lIns="0" tIns="0" rIns="0" bIns="0" rtlCol="0" anchor="t">
            <a:spAutoFit/>
          </a:bodyPr>
          <a:lstStyle/>
          <a:p>
            <a:pPr algn="ctr">
              <a:lnSpc>
                <a:spcPts val="1448"/>
              </a:lnSpc>
            </a:pPr>
            <a:r>
              <a:rPr lang="en-US" sz="1034" u="sng">
                <a:solidFill>
                  <a:srgbClr val="1A1817"/>
                </a:solidFill>
                <a:latin typeface="Aileron Light"/>
                <a:ea typeface="Aileron Light"/>
                <a:cs typeface="Aileron Light"/>
                <a:sym typeface="Aileron Light"/>
                <a:hlinkClick r:id="rId6" tooltip="http://www.mssanders.com"/>
              </a:rPr>
              <a:t>www.MsSanders.com</a:t>
            </a:r>
          </a:p>
        </p:txBody>
      </p:sp>
      <p:sp>
        <p:nvSpPr>
          <p:cNvPr id="7" name="TextBox 7"/>
          <p:cNvSpPr txBox="1"/>
          <p:nvPr/>
        </p:nvSpPr>
        <p:spPr>
          <a:xfrm>
            <a:off x="1134483" y="620392"/>
            <a:ext cx="5289513" cy="601998"/>
          </a:xfrm>
          <a:prstGeom prst="rect">
            <a:avLst/>
          </a:prstGeom>
        </p:spPr>
        <p:txBody>
          <a:bodyPr lIns="0" tIns="0" rIns="0" bIns="0" rtlCol="0" anchor="t">
            <a:spAutoFit/>
          </a:bodyPr>
          <a:lstStyle/>
          <a:p>
            <a:pPr marL="0" lvl="0" indent="0" algn="ctr">
              <a:lnSpc>
                <a:spcPts val="4571"/>
              </a:lnSpc>
              <a:spcBef>
                <a:spcPct val="0"/>
              </a:spcBef>
            </a:pPr>
            <a:r>
              <a:rPr lang="en-US" sz="4571" b="1" spc="-182">
                <a:solidFill>
                  <a:srgbClr val="1A1817"/>
                </a:solidFill>
                <a:latin typeface="Aileron Bold"/>
                <a:ea typeface="Aileron Bold"/>
                <a:cs typeface="Aileron Bold"/>
                <a:sym typeface="Aileron Bold"/>
              </a:rPr>
              <a:t>PERSUASION</a:t>
            </a:r>
          </a:p>
        </p:txBody>
      </p:sp>
      <p:sp>
        <p:nvSpPr>
          <p:cNvPr id="8" name="TextBox 8"/>
          <p:cNvSpPr txBox="1"/>
          <p:nvPr/>
        </p:nvSpPr>
        <p:spPr>
          <a:xfrm>
            <a:off x="11850" y="1457756"/>
            <a:ext cx="3874350" cy="2389446"/>
          </a:xfrm>
          <a:prstGeom prst="rect">
            <a:avLst/>
          </a:prstGeom>
        </p:spPr>
        <p:txBody>
          <a:bodyPr lIns="0" tIns="0" rIns="0" bIns="0" rtlCol="0" anchor="t">
            <a:spAutoFit/>
          </a:bodyPr>
          <a:lstStyle/>
          <a:p>
            <a:pPr marL="486114" lvl="1" indent="-243057" algn="ctr">
              <a:lnSpc>
                <a:spcPts val="3152"/>
              </a:lnSpc>
              <a:buFont typeface="Arial"/>
              <a:buChar char="•"/>
            </a:pPr>
            <a:r>
              <a:rPr lang="en-US" sz="2251">
                <a:solidFill>
                  <a:srgbClr val="1A1817"/>
                </a:solidFill>
                <a:latin typeface="Aileron Light"/>
                <a:ea typeface="Aileron Light"/>
                <a:cs typeface="Aileron Light"/>
                <a:sym typeface="Aileron Light"/>
              </a:rPr>
              <a:t>Medication compliance is at the heart of what I do! </a:t>
            </a:r>
          </a:p>
          <a:p>
            <a:pPr marL="486114" lvl="1" indent="-243057" algn="ctr">
              <a:lnSpc>
                <a:spcPts val="3152"/>
              </a:lnSpc>
              <a:buFont typeface="Arial"/>
              <a:buChar char="•"/>
            </a:pPr>
            <a:r>
              <a:rPr lang="en-US" sz="2251">
                <a:solidFill>
                  <a:srgbClr val="1A1817"/>
                </a:solidFill>
                <a:latin typeface="Aileron Light"/>
                <a:ea typeface="Aileron Light"/>
                <a:cs typeface="Aileron Light"/>
                <a:sym typeface="Aileron Light"/>
              </a:rPr>
              <a:t>Most chronic illnesses can be managed optimally, by using therapeutic agents consistently. </a:t>
            </a:r>
          </a:p>
        </p:txBody>
      </p:sp>
      <p:sp>
        <p:nvSpPr>
          <p:cNvPr id="9" name="TextBox 9"/>
          <p:cNvSpPr txBox="1"/>
          <p:nvPr/>
        </p:nvSpPr>
        <p:spPr>
          <a:xfrm>
            <a:off x="247075" y="4123481"/>
            <a:ext cx="7268900" cy="1190524"/>
          </a:xfrm>
          <a:prstGeom prst="rect">
            <a:avLst/>
          </a:prstGeom>
        </p:spPr>
        <p:txBody>
          <a:bodyPr lIns="0" tIns="0" rIns="0" bIns="0" rtlCol="0" anchor="t">
            <a:spAutoFit/>
          </a:bodyPr>
          <a:lstStyle/>
          <a:p>
            <a:pPr algn="ctr">
              <a:lnSpc>
                <a:spcPts val="3155"/>
              </a:lnSpc>
              <a:spcBef>
                <a:spcPct val="0"/>
              </a:spcBef>
            </a:pPr>
            <a:r>
              <a:rPr lang="en-US" sz="2253">
                <a:solidFill>
                  <a:srgbClr val="1A1817"/>
                </a:solidFill>
                <a:latin typeface="Canva Student Font"/>
                <a:ea typeface="Canva Student Font"/>
                <a:cs typeface="Canva Student Font"/>
                <a:sym typeface="Canva Student Font"/>
              </a:rPr>
              <a:t>“I make an impact with tactics of persuasion to convince patients to use medications appropriately- IE. Biologics, inhaled corticosteroids, antihistamines”  etc..</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TotalTime>
  <Words>2018</Words>
  <Application>Microsoft Office PowerPoint</Application>
  <PresentationFormat>Custom</PresentationFormat>
  <Paragraphs>219</Paragraphs>
  <Slides>25</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25</vt:i4>
      </vt:variant>
    </vt:vector>
  </HeadingPairs>
  <TitlesOfParts>
    <vt:vector size="47" baseType="lpstr">
      <vt:lpstr>Arial Bold</vt:lpstr>
      <vt:lpstr>Aileron</vt:lpstr>
      <vt:lpstr>Arial Bold Italics</vt:lpstr>
      <vt:lpstr>Cardo Bold</vt:lpstr>
      <vt:lpstr>Canva Sans Bold Italics</vt:lpstr>
      <vt:lpstr>Arial</vt:lpstr>
      <vt:lpstr>Aileron Italics</vt:lpstr>
      <vt:lpstr>Aileron Thin Italics</vt:lpstr>
      <vt:lpstr>Halimum</vt:lpstr>
      <vt:lpstr>Aileron Bold</vt:lpstr>
      <vt:lpstr>Cardo Italics</vt:lpstr>
      <vt:lpstr>Proxima Nova</vt:lpstr>
      <vt:lpstr>Canva Student Font</vt:lpstr>
      <vt:lpstr>Aileron Thin</vt:lpstr>
      <vt:lpstr>Aileron Light</vt:lpstr>
      <vt:lpstr>Aileron Light Italics</vt:lpstr>
      <vt:lpstr>Calibri</vt:lpstr>
      <vt:lpstr>29LT Zawi</vt:lpstr>
      <vt:lpstr>Aileron Bold Italics</vt:lpstr>
      <vt:lpstr>Canva Sans Bold</vt:lpstr>
      <vt:lpstr>Neue Machina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Brag Book</dc:title>
  <cp:lastModifiedBy>Phills, Dwayne [C]</cp:lastModifiedBy>
  <cp:revision>6</cp:revision>
  <dcterms:created xsi:type="dcterms:W3CDTF">2006-08-16T00:00:00Z</dcterms:created>
  <dcterms:modified xsi:type="dcterms:W3CDTF">2025-08-04T05:30:26Z</dcterms:modified>
  <dc:identifier>DAGuwrL44Nk</dc:identifier>
</cp:coreProperties>
</file>